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6858000" cx="12192000"/>
  <p:notesSz cx="6858000" cy="9144000"/>
  <p:embeddedFontLst>
    <p:embeddedFont>
      <p:font typeface="Arial Black"/>
      <p:regular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102C946-87E1-45EA-AFD1-F052F829CE1F}">
  <a:tblStyle styleId="{6102C946-87E1-45EA-AFD1-F052F829CE1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976EAF93-8284-44E1-8DF2-BB61FE48D852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54" Type="http://schemas.openxmlformats.org/officeDocument/2006/relationships/font" Target="fonts/ArialBlack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676" y="0"/>
            <a:ext cx="8709324" cy="615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17233"/>
            <a:ext cx="10145931" cy="717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427" y="365125"/>
            <a:ext cx="8893550" cy="147876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type="title"/>
          </p:nvPr>
        </p:nvSpPr>
        <p:spPr>
          <a:xfrm>
            <a:off x="1404938" y="38033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KARAKTERISTIK STEM</a:t>
            </a:r>
            <a:br>
              <a:rPr b="1" lang="en-US" sz="6000"/>
            </a:br>
            <a:br>
              <a:rPr b="1" lang="en-US" sz="6000"/>
            </a:br>
            <a:r>
              <a:rPr b="1" lang="en-US" sz="3200"/>
              <a:t>Drs. Riadi Nugroho, M.Pd.</a:t>
            </a:r>
            <a:br>
              <a:rPr b="1" lang="en-US" sz="3200"/>
            </a:br>
            <a:r>
              <a:rPr b="1" lang="en-US" sz="3200"/>
              <a:t>Pengawas SMK</a:t>
            </a:r>
            <a:endParaRPr b="1" sz="3200"/>
          </a:p>
        </p:txBody>
      </p:sp>
      <p:sp>
        <p:nvSpPr>
          <p:cNvPr id="88" name="Google Shape;88;p13"/>
          <p:cNvSpPr/>
          <p:nvPr/>
        </p:nvSpPr>
        <p:spPr>
          <a:xfrm>
            <a:off x="1133475" y="34861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228" name="Google Shape;228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427" y="36512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22"/>
          <p:cNvSpPr txBox="1"/>
          <p:nvPr>
            <p:ph type="title"/>
          </p:nvPr>
        </p:nvSpPr>
        <p:spPr>
          <a:xfrm>
            <a:off x="838200" y="1499235"/>
            <a:ext cx="10515600" cy="97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Crosscuting concept</a:t>
            </a:r>
            <a:endParaRPr b="1" sz="6000"/>
          </a:p>
        </p:txBody>
      </p:sp>
      <p:sp>
        <p:nvSpPr>
          <p:cNvPr id="232" name="Google Shape;232;p22"/>
          <p:cNvSpPr txBox="1"/>
          <p:nvPr>
            <p:ph idx="1" type="body"/>
          </p:nvPr>
        </p:nvSpPr>
        <p:spPr>
          <a:xfrm>
            <a:off x="838200" y="2468880"/>
            <a:ext cx="10515600" cy="3836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Noto Sans Symbols"/>
              <a:buChar char="▪"/>
            </a:pPr>
            <a:r>
              <a:rPr lang="en-US" sz="3330"/>
              <a:t>Suatu konsep disebut crosscutting concept jika konsep tersebut dapat mengkomunikasikan cara berpikir saintifik suatu mata pelajaran, dan konsep tersebut berlaku untuk banyak mata pelajaran sains dan </a:t>
            </a:r>
            <a:r>
              <a:rPr i="1" lang="en-US" sz="3330"/>
              <a:t>enginering</a:t>
            </a:r>
            <a:r>
              <a:rPr lang="en-US" sz="3330"/>
              <a:t>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Noto Sans Symbols"/>
              <a:buChar char="▪"/>
            </a:pPr>
            <a:r>
              <a:rPr lang="en-US" sz="3330"/>
              <a:t>Suatu konsep disebut bukan crosscutting concept jika konsep tersebut tidak dapat megkomunikasikan cara berpikir saintifik atau hanya berlaku untuk satu atau dua mata pelajaran.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23"/>
          <p:cNvGrpSpPr/>
          <p:nvPr/>
        </p:nvGrpSpPr>
        <p:grpSpPr>
          <a:xfrm>
            <a:off x="10795" y="-317233"/>
            <a:ext cx="12192000" cy="7175233"/>
            <a:chOff x="0" y="-317233"/>
            <a:chExt cx="12192000" cy="7175233"/>
          </a:xfrm>
        </p:grpSpPr>
        <p:pic>
          <p:nvPicPr>
            <p:cNvPr id="238" name="Google Shape;23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" y="-21780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23"/>
          <p:cNvSpPr txBox="1"/>
          <p:nvPr>
            <p:ph type="title"/>
          </p:nvPr>
        </p:nvSpPr>
        <p:spPr>
          <a:xfrm>
            <a:off x="89535" y="461010"/>
            <a:ext cx="3143885" cy="2070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b="1" lang="en-US"/>
            </a:br>
            <a:r>
              <a:rPr b="1" lang="en-US"/>
              <a:t>Crosscutting Concepts</a:t>
            </a:r>
            <a:endParaRPr/>
          </a:p>
        </p:txBody>
      </p:sp>
      <p:grpSp>
        <p:nvGrpSpPr>
          <p:cNvPr id="242" name="Google Shape;242;p23"/>
          <p:cNvGrpSpPr/>
          <p:nvPr/>
        </p:nvGrpSpPr>
        <p:grpSpPr>
          <a:xfrm>
            <a:off x="3184423" y="1137236"/>
            <a:ext cx="5823788" cy="5646516"/>
            <a:chOff x="1824888" y="5031"/>
            <a:chExt cx="5823788" cy="5646516"/>
          </a:xfrm>
        </p:grpSpPr>
        <p:sp>
          <p:nvSpPr>
            <p:cNvPr id="243" name="Google Shape;243;p23"/>
            <p:cNvSpPr/>
            <p:nvPr/>
          </p:nvSpPr>
          <p:spPr>
            <a:xfrm>
              <a:off x="3967834" y="2351020"/>
              <a:ext cx="1468147" cy="1172351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3"/>
            <p:cNvSpPr txBox="1"/>
            <p:nvPr/>
          </p:nvSpPr>
          <p:spPr>
            <a:xfrm>
              <a:off x="4182839" y="2522707"/>
              <a:ext cx="1038137" cy="828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Cross-cutting concepts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 rot="-5400000">
              <a:off x="4468563" y="1646755"/>
              <a:ext cx="466691" cy="554397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3"/>
            <p:cNvSpPr txBox="1"/>
            <p:nvPr/>
          </p:nvSpPr>
          <p:spPr>
            <a:xfrm rot="-5400000">
              <a:off x="4538567" y="1827638"/>
              <a:ext cx="326684" cy="332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3969188" y="5031"/>
              <a:ext cx="1465439" cy="146543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3"/>
            <p:cNvSpPr txBox="1"/>
            <p:nvPr/>
          </p:nvSpPr>
          <p:spPr>
            <a:xfrm>
              <a:off x="4183797" y="219640"/>
              <a:ext cx="1036221" cy="103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Pola </a:t>
              </a:r>
              <a:endParaRPr b="1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 rot="-2314286">
              <a:off x="5312940" y="2003149"/>
              <a:ext cx="425258" cy="554397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3"/>
            <p:cNvSpPr txBox="1"/>
            <p:nvPr/>
          </p:nvSpPr>
          <p:spPr>
            <a:xfrm rot="-2314286">
              <a:off x="5326857" y="2153799"/>
              <a:ext cx="297681" cy="332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5688784" y="833145"/>
              <a:ext cx="1465439" cy="146543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3"/>
            <p:cNvSpPr txBox="1"/>
            <p:nvPr/>
          </p:nvSpPr>
          <p:spPr>
            <a:xfrm>
              <a:off x="5903393" y="1047754"/>
              <a:ext cx="1036221" cy="103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Sebab dan Akibat </a:t>
              </a:r>
              <a:endParaRPr b="1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 rot="771429">
              <a:off x="5548414" y="2894152"/>
              <a:ext cx="358784" cy="554397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3"/>
            <p:cNvSpPr txBox="1"/>
            <p:nvPr/>
          </p:nvSpPr>
          <p:spPr>
            <a:xfrm rot="771429">
              <a:off x="5549763" y="2993055"/>
              <a:ext cx="251149" cy="332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6043741" y="2693899"/>
              <a:ext cx="1604935" cy="146543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3"/>
            <p:cNvSpPr txBox="1"/>
            <p:nvPr/>
          </p:nvSpPr>
          <p:spPr>
            <a:xfrm>
              <a:off x="6278778" y="2908508"/>
              <a:ext cx="1134861" cy="103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Skala, Proporsi dan Kuantitas </a:t>
              </a: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 rot="3857143">
              <a:off x="4918488" y="3582677"/>
              <a:ext cx="455519" cy="554397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3"/>
            <p:cNvSpPr txBox="1"/>
            <p:nvPr/>
          </p:nvSpPr>
          <p:spPr>
            <a:xfrm rot="3857143">
              <a:off x="4957170" y="3631995"/>
              <a:ext cx="318863" cy="332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4923492" y="4186108"/>
              <a:ext cx="1465439" cy="146543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3"/>
            <p:cNvSpPr txBox="1"/>
            <p:nvPr/>
          </p:nvSpPr>
          <p:spPr>
            <a:xfrm>
              <a:off x="5138101" y="4400717"/>
              <a:ext cx="1036221" cy="103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Sistem dan Model Sistem</a:t>
              </a:r>
              <a:endParaRPr b="1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3"/>
            <p:cNvSpPr/>
            <p:nvPr/>
          </p:nvSpPr>
          <p:spPr>
            <a:xfrm rot="6942857">
              <a:off x="4029716" y="3582763"/>
              <a:ext cx="455623" cy="554397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3"/>
            <p:cNvSpPr txBox="1"/>
            <p:nvPr/>
          </p:nvSpPr>
          <p:spPr>
            <a:xfrm rot="-3857143">
              <a:off x="4127713" y="3632067"/>
              <a:ext cx="318936" cy="332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3015925" y="4186108"/>
              <a:ext cx="1463358" cy="146543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3"/>
            <p:cNvSpPr txBox="1"/>
            <p:nvPr/>
          </p:nvSpPr>
          <p:spPr>
            <a:xfrm>
              <a:off x="3230229" y="4400717"/>
              <a:ext cx="1034750" cy="103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Energi dan Materi: Aliran, Siklus dan Konservasi</a:t>
              </a:r>
              <a:endParaRPr b="1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3"/>
            <p:cNvSpPr/>
            <p:nvPr/>
          </p:nvSpPr>
          <p:spPr>
            <a:xfrm rot="10028571">
              <a:off x="3448058" y="2901255"/>
              <a:ext cx="393666" cy="554397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3"/>
            <p:cNvSpPr txBox="1"/>
            <p:nvPr/>
          </p:nvSpPr>
          <p:spPr>
            <a:xfrm rot="-771429">
              <a:off x="3564677" y="2998994"/>
              <a:ext cx="275566" cy="332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1824888" y="2693899"/>
              <a:ext cx="1465439" cy="146543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3"/>
            <p:cNvSpPr txBox="1"/>
            <p:nvPr/>
          </p:nvSpPr>
          <p:spPr>
            <a:xfrm>
              <a:off x="2039497" y="2908508"/>
              <a:ext cx="1036221" cy="103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Strukur dan Fungsi</a:t>
              </a:r>
              <a:endParaRPr b="1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3"/>
            <p:cNvSpPr/>
            <p:nvPr/>
          </p:nvSpPr>
          <p:spPr>
            <a:xfrm rot="-8485714">
              <a:off x="3665618" y="2003149"/>
              <a:ext cx="425258" cy="554397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3"/>
            <p:cNvSpPr txBox="1"/>
            <p:nvPr/>
          </p:nvSpPr>
          <p:spPr>
            <a:xfrm rot="2314286">
              <a:off x="3779278" y="2153799"/>
              <a:ext cx="297681" cy="332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2249593" y="833145"/>
              <a:ext cx="1465439" cy="146543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3"/>
            <p:cNvSpPr txBox="1"/>
            <p:nvPr/>
          </p:nvSpPr>
          <p:spPr>
            <a:xfrm>
              <a:off x="2464202" y="1047754"/>
              <a:ext cx="1036221" cy="103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Stabilitas dan Perubahan 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4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278" name="Google Shape;278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" y="-9969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24"/>
          <p:cNvSpPr txBox="1"/>
          <p:nvPr>
            <p:ph type="title"/>
          </p:nvPr>
        </p:nvSpPr>
        <p:spPr>
          <a:xfrm>
            <a:off x="838200" y="1172845"/>
            <a:ext cx="10515600" cy="97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Disciplinary Core Ideas</a:t>
            </a:r>
            <a:endParaRPr/>
          </a:p>
        </p:txBody>
      </p:sp>
      <p:grpSp>
        <p:nvGrpSpPr>
          <p:cNvPr id="282" name="Google Shape;282;p24"/>
          <p:cNvGrpSpPr/>
          <p:nvPr/>
        </p:nvGrpSpPr>
        <p:grpSpPr>
          <a:xfrm>
            <a:off x="3996843" y="2143125"/>
            <a:ext cx="4466379" cy="3883808"/>
            <a:chOff x="3089429" y="0"/>
            <a:chExt cx="4466379" cy="3883808"/>
          </a:xfrm>
        </p:grpSpPr>
        <p:sp>
          <p:nvSpPr>
            <p:cNvPr id="283" name="Google Shape;283;p24"/>
            <p:cNvSpPr/>
            <p:nvPr/>
          </p:nvSpPr>
          <p:spPr>
            <a:xfrm>
              <a:off x="3089429" y="0"/>
              <a:ext cx="3883808" cy="3883808"/>
            </a:xfrm>
            <a:prstGeom prst="triangl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5031333" y="388760"/>
              <a:ext cx="2524475" cy="552228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4"/>
            <p:cNvSpPr txBox="1"/>
            <p:nvPr/>
          </p:nvSpPr>
          <p:spPr>
            <a:xfrm>
              <a:off x="5058291" y="415718"/>
              <a:ext cx="2470559" cy="498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LIFE SCIENCES</a:t>
              </a:r>
              <a:endParaRPr b="1" i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5031333" y="1010017"/>
              <a:ext cx="2524475" cy="552228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AE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4"/>
            <p:cNvSpPr txBox="1"/>
            <p:nvPr/>
          </p:nvSpPr>
          <p:spPr>
            <a:xfrm>
              <a:off x="5058291" y="1036975"/>
              <a:ext cx="2470559" cy="498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PHYSICAL SCIENCES </a:t>
              </a:r>
              <a:endParaRPr b="1" i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5031333" y="1631275"/>
              <a:ext cx="2524475" cy="552228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4"/>
            <p:cNvSpPr txBox="1"/>
            <p:nvPr/>
          </p:nvSpPr>
          <p:spPr>
            <a:xfrm>
              <a:off x="5058291" y="1658233"/>
              <a:ext cx="2470559" cy="498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EARTH &amp; SPACE SCIENCES</a:t>
              </a:r>
              <a:endParaRPr b="1" i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5031333" y="2252532"/>
              <a:ext cx="2524475" cy="552228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5B1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4"/>
            <p:cNvSpPr txBox="1"/>
            <p:nvPr/>
          </p:nvSpPr>
          <p:spPr>
            <a:xfrm>
              <a:off x="5058291" y="2279490"/>
              <a:ext cx="2470559" cy="498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ENGINEERING,</a:t>
              </a:r>
              <a:endParaRPr b="1" i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5031333" y="2873790"/>
              <a:ext cx="2524475" cy="552228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4"/>
            <p:cNvSpPr txBox="1"/>
            <p:nvPr/>
          </p:nvSpPr>
          <p:spPr>
            <a:xfrm>
              <a:off x="5058291" y="2900748"/>
              <a:ext cx="2470559" cy="498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TECHNOLOGY, AND APPLICATIONS OF SCIENCE</a:t>
              </a:r>
              <a:endParaRPr b="1" i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25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299" name="Google Shape;299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1952" y="-11874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p25"/>
          <p:cNvSpPr txBox="1"/>
          <p:nvPr>
            <p:ph type="title"/>
          </p:nvPr>
        </p:nvSpPr>
        <p:spPr>
          <a:xfrm>
            <a:off x="897255" y="1123315"/>
            <a:ext cx="10515600" cy="75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LIFE SCIENCE</a:t>
            </a:r>
            <a:endParaRPr/>
          </a:p>
        </p:txBody>
      </p:sp>
      <p:pic>
        <p:nvPicPr>
          <p:cNvPr id="303" name="Google Shape;303;p25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0889" y="1810660"/>
            <a:ext cx="10272155" cy="4226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6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309" name="Google Shape;309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897" y="-13843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2" name="Google Shape;312;p26"/>
          <p:cNvSpPr txBox="1"/>
          <p:nvPr>
            <p:ph type="title"/>
          </p:nvPr>
        </p:nvSpPr>
        <p:spPr>
          <a:xfrm>
            <a:off x="707390" y="1034415"/>
            <a:ext cx="10515600" cy="97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PHYSICAL SCIENCES</a:t>
            </a: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707570" y="2066594"/>
            <a:ext cx="10835244" cy="3824479"/>
            <a:chOff x="0" y="10926"/>
            <a:chExt cx="10835244" cy="3824479"/>
          </a:xfrm>
        </p:grpSpPr>
        <p:sp>
          <p:nvSpPr>
            <p:cNvPr id="314" name="Google Shape;314;p26"/>
            <p:cNvSpPr/>
            <p:nvPr/>
          </p:nvSpPr>
          <p:spPr>
            <a:xfrm rot="5400000">
              <a:off x="6902467" y="-2994328"/>
              <a:ext cx="735791" cy="69277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E8CA">
                <a:alpha val="89803"/>
              </a:srgbClr>
            </a:solidFill>
            <a:ln cap="flat" cmpd="sng" w="12700">
              <a:solidFill>
                <a:srgbClr val="FFE8C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6"/>
            <p:cNvSpPr txBox="1"/>
            <p:nvPr/>
          </p:nvSpPr>
          <p:spPr>
            <a:xfrm>
              <a:off x="3806471" y="137586"/>
              <a:ext cx="6891866" cy="663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Stuktur dan Ciri Materi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Reaksi Kimia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Proses Nuklir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34916" y="10926"/>
              <a:ext cx="3806471" cy="937325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80672" y="56682"/>
              <a:ext cx="3714959" cy="845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Materi dan Interaksinya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 rot="5400000">
              <a:off x="7000070" y="-2046946"/>
              <a:ext cx="735791" cy="693455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AF8C9">
                <a:alpha val="89803"/>
              </a:srgbClr>
            </a:solidFill>
            <a:ln cap="flat" cmpd="sng" w="12700">
              <a:solidFill>
                <a:srgbClr val="DAF8C9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3900688" y="1088354"/>
              <a:ext cx="6898638" cy="663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Gaya dan Gerak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Tipe Interaksi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Stabilitas dan ketidakstabilan sistem fisik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0" y="984213"/>
              <a:ext cx="3900688" cy="919739"/>
            </a:xfrm>
            <a:prstGeom prst="roundRect">
              <a:avLst>
                <a:gd fmla="val 16667" name="adj"/>
              </a:avLst>
            </a:prstGeom>
            <a:solidFill>
              <a:srgbClr val="51EB1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6"/>
            <p:cNvSpPr txBox="1"/>
            <p:nvPr/>
          </p:nvSpPr>
          <p:spPr>
            <a:xfrm>
              <a:off x="44898" y="1029111"/>
              <a:ext cx="3810892" cy="829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Gerak dan Stabilitas 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 rot="5400000">
              <a:off x="7000070" y="-1057468"/>
              <a:ext cx="735791" cy="693455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AF1E5">
                <a:alpha val="89803"/>
              </a:srgbClr>
            </a:solidFill>
            <a:ln cap="flat" cmpd="sng" w="12700">
              <a:solidFill>
                <a:srgbClr val="CAF1E5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6"/>
            <p:cNvSpPr txBox="1"/>
            <p:nvPr/>
          </p:nvSpPr>
          <p:spPr>
            <a:xfrm>
              <a:off x="3900688" y="2077832"/>
              <a:ext cx="6898638" cy="663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Definisi Energi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Konservasi dan transfer energi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Hubungan energi dan gaya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Energi dalam proses kimia dan kehidupan sahari-hari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0" y="1949939"/>
              <a:ext cx="3900688" cy="919739"/>
            </a:xfrm>
            <a:prstGeom prst="roundRect">
              <a:avLst>
                <a:gd fmla="val 16667" name="adj"/>
              </a:avLst>
            </a:prstGeom>
            <a:solidFill>
              <a:srgbClr val="2CD79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6"/>
            <p:cNvSpPr txBox="1"/>
            <p:nvPr/>
          </p:nvSpPr>
          <p:spPr>
            <a:xfrm>
              <a:off x="44898" y="1994837"/>
              <a:ext cx="3810892" cy="829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Energi 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 rot="5400000">
              <a:off x="7000070" y="-91742"/>
              <a:ext cx="735791" cy="693455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DD3E8">
                <a:alpha val="89803"/>
              </a:srgbClr>
            </a:solidFill>
            <a:ln cap="flat" cmpd="sng" w="12700">
              <a:solidFill>
                <a:srgbClr val="CDD3E8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6"/>
            <p:cNvSpPr txBox="1"/>
            <p:nvPr/>
          </p:nvSpPr>
          <p:spPr>
            <a:xfrm>
              <a:off x="3900688" y="3043558"/>
              <a:ext cx="6898638" cy="663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Ciri Gelombang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Radiasi Elektromagnetik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Teknologi Informasi dan Intrumentasi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0" y="2915666"/>
              <a:ext cx="3900688" cy="919739"/>
            </a:xfrm>
            <a:prstGeom prst="roundRect">
              <a:avLst>
                <a:gd fmla="val 16667" name="adj"/>
              </a:avLst>
            </a:prstGeom>
            <a:solidFill>
              <a:srgbClr val="4371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6"/>
            <p:cNvSpPr txBox="1"/>
            <p:nvPr/>
          </p:nvSpPr>
          <p:spPr>
            <a:xfrm>
              <a:off x="44898" y="2960564"/>
              <a:ext cx="3810892" cy="829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Gelombang dan Aplikasinya dalam teknologi Informasi 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27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335" name="Google Shape;335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" y="2032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8" name="Google Shape;338;p27"/>
          <p:cNvSpPr txBox="1"/>
          <p:nvPr>
            <p:ph type="title"/>
          </p:nvPr>
        </p:nvSpPr>
        <p:spPr>
          <a:xfrm>
            <a:off x="779145" y="1242060"/>
            <a:ext cx="10515600" cy="97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EARTH &amp; SPACE SCIENCES</a:t>
            </a:r>
            <a:endParaRPr/>
          </a:p>
        </p:txBody>
      </p:sp>
      <p:grpSp>
        <p:nvGrpSpPr>
          <p:cNvPr id="339" name="Google Shape;339;p27"/>
          <p:cNvGrpSpPr/>
          <p:nvPr/>
        </p:nvGrpSpPr>
        <p:grpSpPr>
          <a:xfrm>
            <a:off x="838200" y="2214137"/>
            <a:ext cx="10835244" cy="3678332"/>
            <a:chOff x="0" y="1797"/>
            <a:chExt cx="10835244" cy="3678332"/>
          </a:xfrm>
        </p:grpSpPr>
        <p:sp>
          <p:nvSpPr>
            <p:cNvPr id="340" name="Google Shape;340;p27"/>
            <p:cNvSpPr/>
            <p:nvPr/>
          </p:nvSpPr>
          <p:spPr>
            <a:xfrm rot="5400000">
              <a:off x="6893342" y="-2872200"/>
              <a:ext cx="949247" cy="693455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0E0E0">
                <a:alpha val="89803"/>
              </a:srgbClr>
            </a:solidFill>
            <a:ln cap="flat" cmpd="sng" w="12700">
              <a:solidFill>
                <a:srgbClr val="E0E0E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7"/>
            <p:cNvSpPr txBox="1"/>
            <p:nvPr/>
          </p:nvSpPr>
          <p:spPr>
            <a:xfrm>
              <a:off x="3900688" y="166792"/>
              <a:ext cx="6888218" cy="856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Alam semseta dan bintangnya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Bumi dan Sistem tata Surya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0" y="1797"/>
              <a:ext cx="3900687" cy="1186558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7"/>
            <p:cNvSpPr txBox="1"/>
            <p:nvPr/>
          </p:nvSpPr>
          <p:spPr>
            <a:xfrm>
              <a:off x="57923" y="59720"/>
              <a:ext cx="3784841" cy="1070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Bumi dalam Alam semesta 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7"/>
            <p:cNvSpPr/>
            <p:nvPr/>
          </p:nvSpPr>
          <p:spPr>
            <a:xfrm rot="5400000">
              <a:off x="6893342" y="-1626314"/>
              <a:ext cx="949247" cy="693455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0D3D3">
                <a:alpha val="89803"/>
              </a:srgbClr>
            </a:solidFill>
            <a:ln cap="flat" cmpd="sng" w="12700">
              <a:solidFill>
                <a:srgbClr val="F0D3D3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7"/>
            <p:cNvSpPr txBox="1"/>
            <p:nvPr/>
          </p:nvSpPr>
          <p:spPr>
            <a:xfrm>
              <a:off x="3900688" y="1412678"/>
              <a:ext cx="6888218" cy="856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 dan material Bumi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Lempeng tektonik dan Sistem interaksi berskala besar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Peran air di permukaan bumi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Cuaca dan Iklim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Biogeologi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0" y="1247684"/>
              <a:ext cx="3900687" cy="1186558"/>
            </a:xfrm>
            <a:prstGeom prst="roundRect">
              <a:avLst>
                <a:gd fmla="val 16667" name="adj"/>
              </a:avLst>
            </a:prstGeom>
            <a:solidFill>
              <a:srgbClr val="C85B5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7"/>
            <p:cNvSpPr txBox="1"/>
            <p:nvPr/>
          </p:nvSpPr>
          <p:spPr>
            <a:xfrm>
              <a:off x="57923" y="1305607"/>
              <a:ext cx="3784841" cy="1070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Sistem Kebumian 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 rot="5400000">
              <a:off x="6893342" y="-380427"/>
              <a:ext cx="949247" cy="693455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EC9C9">
                <a:alpha val="89803"/>
              </a:srgbClr>
            </a:solidFill>
            <a:ln cap="flat" cmpd="sng" w="12700">
              <a:solidFill>
                <a:srgbClr val="FEC9C9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7"/>
            <p:cNvSpPr txBox="1"/>
            <p:nvPr/>
          </p:nvSpPr>
          <p:spPr>
            <a:xfrm>
              <a:off x="3900688" y="2658565"/>
              <a:ext cx="6888218" cy="856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Sumberdaya alam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Bencana Alam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Dampak Aktivitas manusia pada Sistem bumi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Perubahan iklim global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0" y="2493571"/>
              <a:ext cx="3900687" cy="1186558"/>
            </a:xfrm>
            <a:prstGeom prst="roundRect">
              <a:avLst>
                <a:gd fmla="val 16667" name="adj"/>
              </a:avLst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7"/>
            <p:cNvSpPr txBox="1"/>
            <p:nvPr/>
          </p:nvSpPr>
          <p:spPr>
            <a:xfrm>
              <a:off x="57923" y="2551494"/>
              <a:ext cx="3784841" cy="1070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Bumi dan Aktivitas Manusia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8"/>
          <p:cNvGrpSpPr/>
          <p:nvPr/>
        </p:nvGrpSpPr>
        <p:grpSpPr>
          <a:xfrm>
            <a:off x="-10160" y="-317233"/>
            <a:ext cx="12192000" cy="7175233"/>
            <a:chOff x="0" y="-317233"/>
            <a:chExt cx="12192000" cy="7175233"/>
          </a:xfrm>
        </p:grpSpPr>
        <p:pic>
          <p:nvPicPr>
            <p:cNvPr id="357" name="Google Shape;35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427" y="-16827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0" name="Google Shape;360;p28"/>
          <p:cNvSpPr txBox="1"/>
          <p:nvPr>
            <p:ph type="title"/>
          </p:nvPr>
        </p:nvSpPr>
        <p:spPr>
          <a:xfrm>
            <a:off x="838200" y="1024255"/>
            <a:ext cx="10515600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Calibri"/>
              <a:buNone/>
            </a:pPr>
            <a:r>
              <a:rPr b="1" i="0" lang="en-US" sz="3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TECHNOLOGY, AND APPLICATIONS OF SCIENCE</a:t>
            </a:r>
            <a:endParaRPr b="1" i="0" sz="39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" name="Google Shape;361;p28"/>
          <p:cNvGrpSpPr/>
          <p:nvPr/>
        </p:nvGrpSpPr>
        <p:grpSpPr>
          <a:xfrm>
            <a:off x="768985" y="2117456"/>
            <a:ext cx="10515599" cy="3347939"/>
            <a:chOff x="0" y="1636"/>
            <a:chExt cx="10515599" cy="3347939"/>
          </a:xfrm>
        </p:grpSpPr>
        <p:sp>
          <p:nvSpPr>
            <p:cNvPr id="362" name="Google Shape;362;p28"/>
            <p:cNvSpPr/>
            <p:nvPr/>
          </p:nvSpPr>
          <p:spPr>
            <a:xfrm rot="5400000">
              <a:off x="6718615" y="-2823365"/>
              <a:ext cx="863984" cy="67299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0E0E0">
                <a:alpha val="89803"/>
              </a:srgbClr>
            </a:solidFill>
            <a:ln cap="flat" cmpd="sng" w="12700">
              <a:solidFill>
                <a:srgbClr val="E0E0E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8"/>
            <p:cNvSpPr txBox="1"/>
            <p:nvPr/>
          </p:nvSpPr>
          <p:spPr>
            <a:xfrm>
              <a:off x="3785615" y="151811"/>
              <a:ext cx="6687808" cy="779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Alam semseta dan bintangnya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Bumi dan Sistem tata Surya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0" y="1636"/>
              <a:ext cx="3785616" cy="107998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8"/>
            <p:cNvSpPr txBox="1"/>
            <p:nvPr/>
          </p:nvSpPr>
          <p:spPr>
            <a:xfrm>
              <a:off x="52720" y="54356"/>
              <a:ext cx="3680176" cy="974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Bumi dalam Alam semesta 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8"/>
            <p:cNvSpPr/>
            <p:nvPr/>
          </p:nvSpPr>
          <p:spPr>
            <a:xfrm rot="5400000">
              <a:off x="6718615" y="-1689385"/>
              <a:ext cx="863984" cy="67299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0D3D3">
                <a:alpha val="89803"/>
              </a:srgbClr>
            </a:solidFill>
            <a:ln cap="flat" cmpd="sng" w="12700">
              <a:solidFill>
                <a:srgbClr val="F0D3D3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8"/>
            <p:cNvSpPr txBox="1"/>
            <p:nvPr/>
          </p:nvSpPr>
          <p:spPr>
            <a:xfrm>
              <a:off x="3785615" y="1285791"/>
              <a:ext cx="6687808" cy="779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 dan material Bumi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Lempeng tektonik dan Sistem interaksi berskala besar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Peran air di permukaan bumi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Cuaca dan Iklim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Biogeologi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0" y="1135616"/>
              <a:ext cx="3785616" cy="1079980"/>
            </a:xfrm>
            <a:prstGeom prst="roundRect">
              <a:avLst>
                <a:gd fmla="val 16667" name="adj"/>
              </a:avLst>
            </a:prstGeom>
            <a:solidFill>
              <a:srgbClr val="C85B5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8"/>
            <p:cNvSpPr txBox="1"/>
            <p:nvPr/>
          </p:nvSpPr>
          <p:spPr>
            <a:xfrm>
              <a:off x="52720" y="1188336"/>
              <a:ext cx="3680176" cy="974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Sistem Kebumian 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8"/>
            <p:cNvSpPr/>
            <p:nvPr/>
          </p:nvSpPr>
          <p:spPr>
            <a:xfrm rot="5400000">
              <a:off x="6718615" y="-555405"/>
              <a:ext cx="863984" cy="67299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EC9C9">
                <a:alpha val="89803"/>
              </a:srgbClr>
            </a:solidFill>
            <a:ln cap="flat" cmpd="sng" w="12700">
              <a:solidFill>
                <a:srgbClr val="FEC9C9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8"/>
            <p:cNvSpPr txBox="1"/>
            <p:nvPr/>
          </p:nvSpPr>
          <p:spPr>
            <a:xfrm>
              <a:off x="3785615" y="2419771"/>
              <a:ext cx="6687808" cy="779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Sumberdaya alam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Bencana Alam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Dampak Aktivitas manusia pada Sistem bumi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Perubahan iklim global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0" y="2269595"/>
              <a:ext cx="3785616" cy="1079980"/>
            </a:xfrm>
            <a:prstGeom prst="roundRect">
              <a:avLst>
                <a:gd fmla="val 16667" name="adj"/>
              </a:avLst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8"/>
            <p:cNvSpPr txBox="1"/>
            <p:nvPr/>
          </p:nvSpPr>
          <p:spPr>
            <a:xfrm>
              <a:off x="52720" y="2322315"/>
              <a:ext cx="3680176" cy="974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Bumi dan Aktivitas Manusia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29"/>
          <p:cNvGrpSpPr/>
          <p:nvPr/>
        </p:nvGrpSpPr>
        <p:grpSpPr>
          <a:xfrm>
            <a:off x="0" y="-326758"/>
            <a:ext cx="12192000" cy="7175233"/>
            <a:chOff x="0" y="-317233"/>
            <a:chExt cx="12192000" cy="7175233"/>
          </a:xfrm>
        </p:grpSpPr>
        <p:pic>
          <p:nvPicPr>
            <p:cNvPr id="379" name="Google Shape;379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2742" y="-11938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2" name="Google Shape;382;p29"/>
          <p:cNvSpPr txBox="1"/>
          <p:nvPr>
            <p:ph type="title"/>
          </p:nvPr>
        </p:nvSpPr>
        <p:spPr>
          <a:xfrm>
            <a:off x="838200" y="935990"/>
            <a:ext cx="10515600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Calibri"/>
              <a:buNone/>
            </a:pPr>
            <a:r>
              <a:rPr b="0" i="0" lang="en-US" sz="3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Pembelajaran Berbasis STEM</a:t>
            </a:r>
            <a:endParaRPr b="0" i="0" sz="39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29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63556" y="1720736"/>
            <a:ext cx="3664830" cy="4572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676" y="0"/>
            <a:ext cx="8709324" cy="615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17233"/>
            <a:ext cx="10145931" cy="717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427" y="365125"/>
            <a:ext cx="8893550" cy="147876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0"/>
          <p:cNvSpPr txBox="1"/>
          <p:nvPr>
            <p:ph type="title"/>
          </p:nvPr>
        </p:nvSpPr>
        <p:spPr>
          <a:xfrm>
            <a:off x="1065530" y="19659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/>
              <a:t>MODEL PEMBELAJARAN BERBASIS STEM</a:t>
            </a:r>
            <a:endParaRPr b="1" sz="4800"/>
          </a:p>
        </p:txBody>
      </p:sp>
      <p:sp>
        <p:nvSpPr>
          <p:cNvPr id="392" name="Google Shape;392;p30"/>
          <p:cNvSpPr/>
          <p:nvPr/>
        </p:nvSpPr>
        <p:spPr>
          <a:xfrm>
            <a:off x="1133475" y="34861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1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398" name="Google Shape;398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427" y="36512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1" name="Google Shape;401;p31"/>
          <p:cNvSpPr txBox="1"/>
          <p:nvPr>
            <p:ph type="title"/>
          </p:nvPr>
        </p:nvSpPr>
        <p:spPr>
          <a:xfrm>
            <a:off x="838200" y="1499235"/>
            <a:ext cx="10515600" cy="97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TUJUAN PEMBELAJARAN</a:t>
            </a:r>
            <a:endParaRPr/>
          </a:p>
        </p:txBody>
      </p:sp>
      <p:sp>
        <p:nvSpPr>
          <p:cNvPr id="402" name="Google Shape;402;p31"/>
          <p:cNvSpPr txBox="1"/>
          <p:nvPr>
            <p:ph idx="1" type="body"/>
          </p:nvPr>
        </p:nvSpPr>
        <p:spPr>
          <a:xfrm>
            <a:off x="838200" y="3079630"/>
            <a:ext cx="10515600" cy="246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MELALUI KEGIATAN DISKUSI DAN PRESENTASI SERTA SIMULASI PESERTA MAMPU MENGIDENTIFIKASI BEBERAPA MODEL  PEMBELAJARAN, MENERAPKAN MODEL PEMBELAJARAN  DAN MENERAPKAN ENGENEERING DESIGN PROCESS (EDP) SESUAI SINTAK BEBERAPA MODEL PEMBELAJARAN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94" name="Google Shape;9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427" y="36512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1499235"/>
            <a:ext cx="10515600" cy="97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TUJUAN PEMBELAJARAN</a:t>
            </a:r>
            <a:endParaRPr/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838200" y="2825115"/>
            <a:ext cx="10515600" cy="3352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Peserta mampu menjelaskan scientific and engineering practices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Peserta mampu menjelaskan jenis-jenis crosscutting concepts dalam pembelajaran STEM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Peserta mampu menjelaskan Disciplinary Core Ideas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Peserta mampu menjelaskan tipe integrasi STEM dalam pembelajaran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Peserta mampu menerapkan Engineering Design Process (EDP)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32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408" name="Google Shape;408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427" y="36512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1" name="Google Shape;411;p32"/>
          <p:cNvSpPr txBox="1"/>
          <p:nvPr>
            <p:ph type="title"/>
          </p:nvPr>
        </p:nvSpPr>
        <p:spPr>
          <a:xfrm>
            <a:off x="838200" y="1499235"/>
            <a:ext cx="10515600" cy="97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MODEL PEMBELAJARAN BERBASIS STEM</a:t>
            </a:r>
            <a:endParaRPr b="1"/>
          </a:p>
        </p:txBody>
      </p:sp>
      <p:sp>
        <p:nvSpPr>
          <p:cNvPr id="412" name="Google Shape;412;p32"/>
          <p:cNvSpPr txBox="1"/>
          <p:nvPr>
            <p:ph idx="1" type="body"/>
          </p:nvPr>
        </p:nvSpPr>
        <p:spPr>
          <a:xfrm>
            <a:off x="838200" y="3079630"/>
            <a:ext cx="10515600" cy="3352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AutoNum type="arabicPeriod"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MODEL PROBLEM BASED LEARNING (PBL)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AutoNum type="arabicPeriod"/>
            </a:pPr>
            <a:r>
              <a:rPr b="1" lang="en-US">
                <a:latin typeface="Arial Black"/>
                <a:ea typeface="Arial Black"/>
                <a:cs typeface="Arial Black"/>
                <a:sym typeface="Arial Black"/>
              </a:rPr>
              <a:t>MODEL PROJECT BASED LEARNING (PJBL) LUCAS ATAU LABOY RUSH</a:t>
            </a:r>
            <a:endParaRPr b="1">
              <a:latin typeface="Arial Black"/>
              <a:ea typeface="Arial Black"/>
              <a:cs typeface="Arial Black"/>
              <a:sym typeface="Arial Black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AutoNum type="arabicPeriod"/>
            </a:pPr>
            <a:r>
              <a:rPr b="1" lang="en-US">
                <a:latin typeface="Arial Black"/>
                <a:ea typeface="Arial Black"/>
                <a:cs typeface="Arial Black"/>
                <a:sym typeface="Arial Black"/>
              </a:rPr>
              <a:t>MODEL LEARNING CYCLE-5E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AutoNum type="arabicPeriod"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ENGINEERING DESIGN PROCESS (EDP)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33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418" name="Google Shape;418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427" y="-14922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1" name="Google Shape;421;p33"/>
          <p:cNvSpPr txBox="1"/>
          <p:nvPr>
            <p:ph type="title"/>
          </p:nvPr>
        </p:nvSpPr>
        <p:spPr>
          <a:xfrm>
            <a:off x="2221096" y="945684"/>
            <a:ext cx="6999138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/>
              <a:t>MODEL PBL </a:t>
            </a:r>
            <a:r>
              <a:rPr b="1" lang="en-US" sz="2000"/>
              <a:t>(BRANSFORD &amp; STEIN)</a:t>
            </a:r>
            <a:endParaRPr b="1" sz="2000"/>
          </a:p>
        </p:txBody>
      </p:sp>
      <p:sp>
        <p:nvSpPr>
          <p:cNvPr id="422" name="Google Shape;422;p33"/>
          <p:cNvSpPr/>
          <p:nvPr/>
        </p:nvSpPr>
        <p:spPr>
          <a:xfrm>
            <a:off x="207677" y="1541845"/>
            <a:ext cx="1709768" cy="70769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6000" spcFirstLastPara="1" rIns="36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(1)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IDENTIFY PROBLEM</a:t>
            </a:r>
            <a:endParaRPr sz="1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3" name="Google Shape;423;p33"/>
          <p:cNvSpPr/>
          <p:nvPr/>
        </p:nvSpPr>
        <p:spPr>
          <a:xfrm>
            <a:off x="207677" y="2478135"/>
            <a:ext cx="1709768" cy="54434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6000" spcFirstLastPara="1" rIns="36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(2)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DEFINE GOAL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207677" y="3232283"/>
            <a:ext cx="1709768" cy="92225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6000" spcFirstLastPara="1" rIns="36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(3)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EXPLORE POSIBLE STRATEGY</a:t>
            </a:r>
            <a:endParaRPr sz="1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5" name="Google Shape;425;p33"/>
          <p:cNvSpPr/>
          <p:nvPr/>
        </p:nvSpPr>
        <p:spPr>
          <a:xfrm>
            <a:off x="207677" y="4421235"/>
            <a:ext cx="1709768" cy="70769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6000" spcFirstLastPara="1" rIns="36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(4)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ANTICIPATE &amp; ACT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6" name="Google Shape;426;p33"/>
          <p:cNvSpPr/>
          <p:nvPr/>
        </p:nvSpPr>
        <p:spPr>
          <a:xfrm>
            <a:off x="207677" y="5398895"/>
            <a:ext cx="1709768" cy="70769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6000" spcFirstLastPara="1" rIns="36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(5)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LOOK BACK &amp; LEARN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7" name="Google Shape;427;p33"/>
          <p:cNvSpPr txBox="1"/>
          <p:nvPr/>
        </p:nvSpPr>
        <p:spPr>
          <a:xfrm>
            <a:off x="2428860" y="1641402"/>
            <a:ext cx="771707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Mengidentifikasi (</a:t>
            </a:r>
            <a:r>
              <a:rPr b="1" i="1"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</a:t>
            </a:r>
            <a:r>
              <a:rPr i="1"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dentify</a:t>
            </a:r>
            <a:r>
              <a:rPr b="1" i="1"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) </a:t>
            </a: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masalah dan menjadikannya sebagai kesempatan  untuk melakukan sesuatu yang kreatif.</a:t>
            </a:r>
            <a:endParaRPr sz="1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8" name="Google Shape;428;p33"/>
          <p:cNvSpPr txBox="1"/>
          <p:nvPr/>
        </p:nvSpPr>
        <p:spPr>
          <a:xfrm>
            <a:off x="2428860" y="2478135"/>
            <a:ext cx="85629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Menetapkan atau mengembangkan masalah yang telah diidentifikasi dan berusaha menentukan (D</a:t>
            </a:r>
            <a:r>
              <a:rPr i="1"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efine</a:t>
            </a: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) tujuan, menyeleksi informasi yg relevan.</a:t>
            </a:r>
            <a:endParaRPr sz="1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9" name="Google Shape;429;p33"/>
          <p:cNvSpPr txBox="1"/>
          <p:nvPr/>
        </p:nvSpPr>
        <p:spPr>
          <a:xfrm>
            <a:off x="2428860" y="3303658"/>
            <a:ext cx="856299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Mengeksplorasi (</a:t>
            </a:r>
            <a:r>
              <a:rPr b="1" i="1"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i="1"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xplore</a:t>
            </a: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) strategi yang mungkin dan mengembangkan solusi melalui evaluasi (</a:t>
            </a:r>
            <a:r>
              <a:rPr b="1" i="1"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i="1"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valuate</a:t>
            </a: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) kemungkinan strategi yg sesuai dengan tujuan yang telah ditetapkan.</a:t>
            </a:r>
            <a:endParaRPr sz="1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0" name="Google Shape;430;p33"/>
          <p:cNvSpPr txBox="1"/>
          <p:nvPr/>
        </p:nvSpPr>
        <p:spPr>
          <a:xfrm>
            <a:off x="2428860" y="4421235"/>
            <a:ext cx="85629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Mengantisipasi (Anticipate) kemungkinan hasil  dan kemudian bertindak (Act) pada strategi yang dipilih.</a:t>
            </a:r>
            <a:endParaRPr sz="1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1" name="Google Shape;431;p33"/>
          <p:cNvSpPr txBox="1"/>
          <p:nvPr/>
        </p:nvSpPr>
        <p:spPr>
          <a:xfrm>
            <a:off x="2428860" y="5204496"/>
            <a:ext cx="856299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Melihat kembali (</a:t>
            </a:r>
            <a:r>
              <a:rPr i="1"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look back</a:t>
            </a: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) jawaban yang ada, bila belum sesuai maka dapat kembali ke tahap yang diperkirakan terjadi kesalahan. Tahap ini merupakan refleksi dan penentuan langkah tindak lanjut menuju keberhasilan.</a:t>
            </a:r>
            <a:endParaRPr sz="1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2" name="Google Shape;432;p33"/>
          <p:cNvSpPr/>
          <p:nvPr/>
        </p:nvSpPr>
        <p:spPr>
          <a:xfrm>
            <a:off x="1062561" y="2286000"/>
            <a:ext cx="156639" cy="14135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3"/>
          <p:cNvSpPr/>
          <p:nvPr/>
        </p:nvSpPr>
        <p:spPr>
          <a:xfrm>
            <a:off x="1005411" y="3051244"/>
            <a:ext cx="118539" cy="14915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3"/>
          <p:cNvSpPr/>
          <p:nvPr/>
        </p:nvSpPr>
        <p:spPr>
          <a:xfrm>
            <a:off x="948261" y="4194244"/>
            <a:ext cx="194739" cy="20630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3"/>
          <p:cNvSpPr/>
          <p:nvPr/>
        </p:nvSpPr>
        <p:spPr>
          <a:xfrm>
            <a:off x="933451" y="5127694"/>
            <a:ext cx="194596" cy="18725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34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441" name="Google Shape;44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4" name="Google Shape;444;p34"/>
          <p:cNvSpPr txBox="1"/>
          <p:nvPr>
            <p:ph type="title"/>
          </p:nvPr>
        </p:nvSpPr>
        <p:spPr>
          <a:xfrm>
            <a:off x="816757" y="1228258"/>
            <a:ext cx="10515600" cy="5010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b="1" lang="en-US" sz="2880"/>
              <a:t>MODEL PJBL </a:t>
            </a:r>
            <a:r>
              <a:rPr b="1" lang="en-US" sz="2160"/>
              <a:t>(LUCAS) :</a:t>
            </a:r>
            <a:endParaRPr b="1" sz="2160"/>
          </a:p>
        </p:txBody>
      </p:sp>
      <p:sp>
        <p:nvSpPr>
          <p:cNvPr id="445" name="Google Shape;445;p34"/>
          <p:cNvSpPr txBox="1"/>
          <p:nvPr>
            <p:ph idx="1" type="body"/>
          </p:nvPr>
        </p:nvSpPr>
        <p:spPr>
          <a:xfrm>
            <a:off x="663276" y="1933648"/>
            <a:ext cx="10287000" cy="1873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PENDEKATAN PEMBELAJARAN YANG DINAMIS DI MANA SISWA SECARA AKTIF MENGEKSPLORASI MASALAH DI DUNIA NYATA, MEMBERIKAN TANTANGAN, DAN MEMPEROLEH PENGETAHUAN YANG LEBIH MENDALAM.</a:t>
            </a:r>
            <a:endParaRPr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6" name="Google Shape;446;p34"/>
          <p:cNvSpPr/>
          <p:nvPr/>
        </p:nvSpPr>
        <p:spPr>
          <a:xfrm>
            <a:off x="2695552" y="3976698"/>
            <a:ext cx="5857916" cy="50006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4"/>
          <p:cNvSpPr txBox="1"/>
          <p:nvPr/>
        </p:nvSpPr>
        <p:spPr>
          <a:xfrm>
            <a:off x="1214414" y="4643446"/>
            <a:ext cx="9720286" cy="1569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MODEL PEMBELAJARAN YG MELIBATKAN PESERTA DIDIK (MERENCANAKAN, MERANCANG, MELAKSANAKAN, MELAPORKAN) DALAM KEGIATAN (PROYEK) YG MENGHASILKAN PRODUK</a:t>
            </a:r>
            <a:endParaRPr b="1"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5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453" name="Google Shape;45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643" y="2222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6" name="Google Shape;456;p35"/>
          <p:cNvSpPr txBox="1"/>
          <p:nvPr>
            <p:ph type="title"/>
          </p:nvPr>
        </p:nvSpPr>
        <p:spPr>
          <a:xfrm>
            <a:off x="1000130" y="1432547"/>
            <a:ext cx="10515600" cy="634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SINTAK PJBL</a:t>
            </a:r>
            <a:endParaRPr b="1" sz="3959"/>
          </a:p>
        </p:txBody>
      </p:sp>
      <p:sp>
        <p:nvSpPr>
          <p:cNvPr id="457" name="Google Shape;457;p35"/>
          <p:cNvSpPr txBox="1"/>
          <p:nvPr/>
        </p:nvSpPr>
        <p:spPr>
          <a:xfrm>
            <a:off x="8539188" y="4510092"/>
            <a:ext cx="428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i="1" sz="20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8" name="Google Shape;458;p35"/>
          <p:cNvSpPr txBox="1"/>
          <p:nvPr/>
        </p:nvSpPr>
        <p:spPr>
          <a:xfrm>
            <a:off x="5610230" y="4510092"/>
            <a:ext cx="428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i="1" sz="20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9" name="Google Shape;459;p35"/>
          <p:cNvSpPr/>
          <p:nvPr/>
        </p:nvSpPr>
        <p:spPr>
          <a:xfrm>
            <a:off x="1313253" y="2495540"/>
            <a:ext cx="2428892" cy="142876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START WITH THE ESSENTIAL QUESTION</a:t>
            </a:r>
            <a:endParaRPr b="1"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0" name="Google Shape;460;p35"/>
          <p:cNvSpPr/>
          <p:nvPr/>
        </p:nvSpPr>
        <p:spPr>
          <a:xfrm>
            <a:off x="4313649" y="2495540"/>
            <a:ext cx="2428892" cy="142876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DESIGN A PLAN FOR THE PROJECT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1" name="Google Shape;461;p35"/>
          <p:cNvSpPr/>
          <p:nvPr/>
        </p:nvSpPr>
        <p:spPr>
          <a:xfrm>
            <a:off x="1313253" y="4710118"/>
            <a:ext cx="2428892" cy="142876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EVALUATE THE EXPERIENCE</a:t>
            </a:r>
            <a:endParaRPr b="1"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2" name="Google Shape;462;p35"/>
          <p:cNvSpPr/>
          <p:nvPr/>
        </p:nvSpPr>
        <p:spPr>
          <a:xfrm>
            <a:off x="4313649" y="4710118"/>
            <a:ext cx="2428892" cy="142876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ASSESS THE OUTCOME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3" name="Google Shape;463;p35"/>
          <p:cNvSpPr/>
          <p:nvPr/>
        </p:nvSpPr>
        <p:spPr>
          <a:xfrm>
            <a:off x="7314045" y="4710118"/>
            <a:ext cx="2428892" cy="142876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MONITOR THE STUDENTS AND THE PROGRES OF THE PROJECT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4" name="Google Shape;464;p35"/>
          <p:cNvSpPr/>
          <p:nvPr/>
        </p:nvSpPr>
        <p:spPr>
          <a:xfrm>
            <a:off x="7314045" y="2495540"/>
            <a:ext cx="2428892" cy="142876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CREATE A SCHEDULE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5" name="Google Shape;465;p35"/>
          <p:cNvSpPr/>
          <p:nvPr/>
        </p:nvSpPr>
        <p:spPr>
          <a:xfrm>
            <a:off x="8028425" y="4138614"/>
            <a:ext cx="1000132" cy="428628"/>
          </a:xfrm>
          <a:prstGeom prst="downArrow">
            <a:avLst>
              <a:gd fmla="val 50000" name="adj1"/>
              <a:gd fmla="val 50001" name="adj2"/>
            </a:avLst>
          </a:prstGeom>
          <a:solidFill>
            <a:srgbClr val="0000CC"/>
          </a:solidFill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5"/>
          <p:cNvSpPr/>
          <p:nvPr/>
        </p:nvSpPr>
        <p:spPr>
          <a:xfrm rot="-5400000">
            <a:off x="3706426" y="3031327"/>
            <a:ext cx="642942" cy="428628"/>
          </a:xfrm>
          <a:prstGeom prst="downArrow">
            <a:avLst>
              <a:gd fmla="val 50000" name="adj1"/>
              <a:gd fmla="val 50001" name="adj2"/>
            </a:avLst>
          </a:prstGeom>
          <a:solidFill>
            <a:srgbClr val="0000CC"/>
          </a:solidFill>
          <a:ln cap="flat" cmpd="sng" w="12700">
            <a:solidFill>
              <a:srgbClr val="2E59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5"/>
          <p:cNvSpPr/>
          <p:nvPr/>
        </p:nvSpPr>
        <p:spPr>
          <a:xfrm rot="-5400000">
            <a:off x="6706822" y="3031326"/>
            <a:ext cx="642942" cy="428628"/>
          </a:xfrm>
          <a:prstGeom prst="downArrow">
            <a:avLst>
              <a:gd fmla="val 50000" name="adj1"/>
              <a:gd fmla="val 50001" name="adj2"/>
            </a:avLst>
          </a:prstGeom>
          <a:solidFill>
            <a:srgbClr val="0000CC"/>
          </a:solidFill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5"/>
          <p:cNvSpPr/>
          <p:nvPr/>
        </p:nvSpPr>
        <p:spPr>
          <a:xfrm flipH="1" rot="5400000">
            <a:off x="3672310" y="5174466"/>
            <a:ext cx="642942" cy="428628"/>
          </a:xfrm>
          <a:prstGeom prst="downArrow">
            <a:avLst>
              <a:gd fmla="val 50000" name="adj1"/>
              <a:gd fmla="val 50001" name="adj2"/>
            </a:avLst>
          </a:prstGeom>
          <a:solidFill>
            <a:srgbClr val="0000CC"/>
          </a:solidFill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5"/>
          <p:cNvSpPr/>
          <p:nvPr/>
        </p:nvSpPr>
        <p:spPr>
          <a:xfrm flipH="1" rot="5400000">
            <a:off x="6672706" y="5174465"/>
            <a:ext cx="642942" cy="428628"/>
          </a:xfrm>
          <a:prstGeom prst="downArrow">
            <a:avLst>
              <a:gd fmla="val 50000" name="adj1"/>
              <a:gd fmla="val 50001" name="adj2"/>
            </a:avLst>
          </a:prstGeom>
          <a:solidFill>
            <a:srgbClr val="0000CC"/>
          </a:solidFill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5"/>
          <p:cNvSpPr txBox="1"/>
          <p:nvPr/>
        </p:nvSpPr>
        <p:spPr>
          <a:xfrm>
            <a:off x="1328708" y="2066912"/>
            <a:ext cx="428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i="1" sz="20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1" name="Google Shape;471;p35"/>
          <p:cNvSpPr txBox="1"/>
          <p:nvPr/>
        </p:nvSpPr>
        <p:spPr>
          <a:xfrm>
            <a:off x="4329104" y="2066912"/>
            <a:ext cx="428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i="1" sz="20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2" name="Google Shape;472;p35"/>
          <p:cNvSpPr txBox="1"/>
          <p:nvPr/>
        </p:nvSpPr>
        <p:spPr>
          <a:xfrm>
            <a:off x="9186888" y="4281490"/>
            <a:ext cx="428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i="1" sz="20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3" name="Google Shape;473;p35"/>
          <p:cNvSpPr txBox="1"/>
          <p:nvPr/>
        </p:nvSpPr>
        <p:spPr>
          <a:xfrm>
            <a:off x="7400938" y="2066912"/>
            <a:ext cx="428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i="1" sz="20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4" name="Google Shape;474;p35"/>
          <p:cNvSpPr txBox="1"/>
          <p:nvPr/>
        </p:nvSpPr>
        <p:spPr>
          <a:xfrm>
            <a:off x="6257930" y="4281490"/>
            <a:ext cx="428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i="1" sz="20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5" name="Google Shape;475;p35"/>
          <p:cNvSpPr txBox="1"/>
          <p:nvPr/>
        </p:nvSpPr>
        <p:spPr>
          <a:xfrm>
            <a:off x="3186096" y="4281490"/>
            <a:ext cx="428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6</a:t>
            </a:r>
            <a:endParaRPr i="1" sz="20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36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481" name="Google Shape;481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-19050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4" name="Google Shape;484;p36"/>
          <p:cNvSpPr txBox="1"/>
          <p:nvPr>
            <p:ph type="title"/>
          </p:nvPr>
        </p:nvSpPr>
        <p:spPr>
          <a:xfrm>
            <a:off x="816757" y="923458"/>
            <a:ext cx="10515600" cy="5010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US" sz="1800"/>
              <a:t>MODEL PJBL (LUCAS) :</a:t>
            </a:r>
            <a:endParaRPr b="1" sz="1800"/>
          </a:p>
        </p:txBody>
      </p:sp>
      <p:graphicFrame>
        <p:nvGraphicFramePr>
          <p:cNvPr id="485" name="Google Shape;485;p36"/>
          <p:cNvGraphicFramePr/>
          <p:nvPr/>
        </p:nvGraphicFramePr>
        <p:xfrm>
          <a:off x="0" y="13795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{6102C946-87E1-45EA-AFD1-F052F829CE1F}</a:tableStyleId>
              </a:tblPr>
              <a:tblGrid>
                <a:gridCol w="452975"/>
                <a:gridCol w="3290600"/>
                <a:gridCol w="220775"/>
                <a:gridCol w="7713300"/>
              </a:tblGrid>
              <a:tr h="690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EDED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 WITH THE ESSENTIAL QUESTION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E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Pemberian pertenyaan esensial yg dapat mengarahkan peserta didik untuk melakukan aktivitas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175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411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A PLAN FOR THE PROJECT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B3C6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Perencanaan aturan main, pemilihan aktivitas untuk menjawab pertanyaan esensial, alat dan bahan yg digunakan membantu prnyrlrsaian proyek</a:t>
                      </a:r>
                      <a:endParaRPr b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B3C6E7"/>
                    </a:solidFill>
                  </a:tcPr>
                </a:tc>
              </a:tr>
              <a:tr h="183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411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 A SCHEDULE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D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Menyusun jadwal penyelesaian proyek: timeline, deadline, pelaksanaan proyek</a:t>
                      </a:r>
                      <a:endParaRPr b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FD966"/>
                    </a:solidFill>
                  </a:tcPr>
                </a:tc>
              </a:tr>
              <a:tr h="21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411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 THE STUDENTS AND THE PROGRES OF THE PROJECT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5DB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Pemantauan kegiatan peserta didik dan progres proyek dengan menggunakan rubrik dalam merekam kegiatan</a:t>
                      </a:r>
                      <a:endParaRPr b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</a:tr>
              <a:tr h="136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61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 THE OUTCOME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Pengujian/penilaian ketercapaian hasil, mengevaluan umasi kemajuan peserta didik, memberikan umpan balik tentang tingkat pemahaman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</a:tr>
              <a:tr h="201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411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EVALUATE THE EXPERIENCE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Refleksi secara individu dan kelompok terhadap aktivitas dan hasil produk yg dihasilkan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37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491" name="Google Shape;491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4" name="Google Shape;494;p37"/>
          <p:cNvSpPr txBox="1"/>
          <p:nvPr>
            <p:ph type="title"/>
          </p:nvPr>
        </p:nvSpPr>
        <p:spPr>
          <a:xfrm>
            <a:off x="816757" y="1228258"/>
            <a:ext cx="10515600" cy="5010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b="1" lang="en-US" sz="2880"/>
              <a:t>MODEL PJBL </a:t>
            </a:r>
            <a:r>
              <a:rPr b="1" lang="en-US" sz="2160"/>
              <a:t>(LABOY RUSH) :</a:t>
            </a:r>
            <a:endParaRPr b="1" sz="2160"/>
          </a:p>
        </p:txBody>
      </p:sp>
      <p:sp>
        <p:nvSpPr>
          <p:cNvPr id="495" name="Google Shape;495;p37"/>
          <p:cNvSpPr/>
          <p:nvPr/>
        </p:nvSpPr>
        <p:spPr>
          <a:xfrm>
            <a:off x="1465653" y="2324092"/>
            <a:ext cx="2428892" cy="142876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6FF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REFLECTION</a:t>
            </a:r>
            <a:endParaRPr b="1"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6" name="Google Shape;496;p37"/>
          <p:cNvSpPr/>
          <p:nvPr/>
        </p:nvSpPr>
        <p:spPr>
          <a:xfrm>
            <a:off x="4466049" y="2324092"/>
            <a:ext cx="2428892" cy="142876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6FF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RESEARCH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7" name="Google Shape;497;p37"/>
          <p:cNvSpPr/>
          <p:nvPr/>
        </p:nvSpPr>
        <p:spPr>
          <a:xfrm>
            <a:off x="4466049" y="4538670"/>
            <a:ext cx="2428892" cy="142876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6FF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COMMUNICATION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8" name="Google Shape;498;p37"/>
          <p:cNvSpPr/>
          <p:nvPr/>
        </p:nvSpPr>
        <p:spPr>
          <a:xfrm>
            <a:off x="7466445" y="4538670"/>
            <a:ext cx="2428892" cy="142876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6FF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APPLICATION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9" name="Google Shape;499;p37"/>
          <p:cNvSpPr/>
          <p:nvPr/>
        </p:nvSpPr>
        <p:spPr>
          <a:xfrm>
            <a:off x="7466445" y="2324092"/>
            <a:ext cx="2428892" cy="142876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6FF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DISCOVERY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0" name="Google Shape;500;p37"/>
          <p:cNvSpPr/>
          <p:nvPr/>
        </p:nvSpPr>
        <p:spPr>
          <a:xfrm>
            <a:off x="8180825" y="3967166"/>
            <a:ext cx="1000132" cy="428628"/>
          </a:xfrm>
          <a:prstGeom prst="downArrow">
            <a:avLst>
              <a:gd fmla="val 50000" name="adj1"/>
              <a:gd fmla="val 50001" name="adj2"/>
            </a:avLst>
          </a:prstGeom>
          <a:solidFill>
            <a:srgbClr val="0000CC"/>
          </a:solidFill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7"/>
          <p:cNvSpPr/>
          <p:nvPr/>
        </p:nvSpPr>
        <p:spPr>
          <a:xfrm rot="-5400000">
            <a:off x="3858826" y="2859879"/>
            <a:ext cx="642942" cy="428628"/>
          </a:xfrm>
          <a:prstGeom prst="downArrow">
            <a:avLst>
              <a:gd fmla="val 50000" name="adj1"/>
              <a:gd fmla="val 50001" name="adj2"/>
            </a:avLst>
          </a:prstGeom>
          <a:solidFill>
            <a:srgbClr val="0000CC"/>
          </a:solidFill>
          <a:ln cap="flat" cmpd="sng" w="12700">
            <a:solidFill>
              <a:srgbClr val="2E59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7"/>
          <p:cNvSpPr/>
          <p:nvPr/>
        </p:nvSpPr>
        <p:spPr>
          <a:xfrm rot="-5400000">
            <a:off x="6859222" y="2859878"/>
            <a:ext cx="642942" cy="428628"/>
          </a:xfrm>
          <a:prstGeom prst="downArrow">
            <a:avLst>
              <a:gd fmla="val 50000" name="adj1"/>
              <a:gd fmla="val 50001" name="adj2"/>
            </a:avLst>
          </a:prstGeom>
          <a:solidFill>
            <a:srgbClr val="0000CC"/>
          </a:solidFill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7"/>
          <p:cNvSpPr/>
          <p:nvPr/>
        </p:nvSpPr>
        <p:spPr>
          <a:xfrm flipH="1" rot="5400000">
            <a:off x="6825106" y="5003017"/>
            <a:ext cx="642942" cy="428628"/>
          </a:xfrm>
          <a:prstGeom prst="downArrow">
            <a:avLst>
              <a:gd fmla="val 50000" name="adj1"/>
              <a:gd fmla="val 50001" name="adj2"/>
            </a:avLst>
          </a:prstGeom>
          <a:solidFill>
            <a:srgbClr val="0000CC"/>
          </a:solidFill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7"/>
          <p:cNvSpPr txBox="1"/>
          <p:nvPr/>
        </p:nvSpPr>
        <p:spPr>
          <a:xfrm>
            <a:off x="1481108" y="1895464"/>
            <a:ext cx="428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i="1" sz="20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5" name="Google Shape;505;p37"/>
          <p:cNvSpPr txBox="1"/>
          <p:nvPr/>
        </p:nvSpPr>
        <p:spPr>
          <a:xfrm>
            <a:off x="4481504" y="1895464"/>
            <a:ext cx="428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i="1" sz="20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6" name="Google Shape;506;p37"/>
          <p:cNvSpPr txBox="1"/>
          <p:nvPr/>
        </p:nvSpPr>
        <p:spPr>
          <a:xfrm>
            <a:off x="9339288" y="4110042"/>
            <a:ext cx="428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i="1" sz="20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7" name="Google Shape;507;p37"/>
          <p:cNvSpPr txBox="1"/>
          <p:nvPr/>
        </p:nvSpPr>
        <p:spPr>
          <a:xfrm>
            <a:off x="7553338" y="1895464"/>
            <a:ext cx="428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i="1" sz="20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8" name="Google Shape;508;p37"/>
          <p:cNvSpPr txBox="1"/>
          <p:nvPr/>
        </p:nvSpPr>
        <p:spPr>
          <a:xfrm>
            <a:off x="6410330" y="4110042"/>
            <a:ext cx="428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i="1" sz="20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38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514" name="Google Shape;514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-19050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7" name="Google Shape;517;p38"/>
          <p:cNvSpPr txBox="1"/>
          <p:nvPr>
            <p:ph type="title"/>
          </p:nvPr>
        </p:nvSpPr>
        <p:spPr>
          <a:xfrm>
            <a:off x="816757" y="923458"/>
            <a:ext cx="10515600" cy="5010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US" sz="1800"/>
              <a:t>MODEL PJBL (LABOY RUSH) :</a:t>
            </a:r>
            <a:endParaRPr b="1" sz="1800"/>
          </a:p>
        </p:txBody>
      </p:sp>
      <p:graphicFrame>
        <p:nvGraphicFramePr>
          <p:cNvPr id="518" name="Google Shape;518;p38"/>
          <p:cNvGraphicFramePr/>
          <p:nvPr/>
        </p:nvGraphicFramePr>
        <p:xfrm>
          <a:off x="0" y="13985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{6102C946-87E1-45EA-AFD1-F052F829CE1F}</a:tableStyleId>
              </a:tblPr>
              <a:tblGrid>
                <a:gridCol w="452975"/>
                <a:gridCol w="3290600"/>
                <a:gridCol w="220775"/>
                <a:gridCol w="7713300"/>
              </a:tblGrid>
              <a:tr h="690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EDED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Black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REFLECTION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E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Guru membawa peserta didik untuk memformulasikan masalah dan memberikan inspirasi agar dapat segera mulai menyelidiki/investigasi.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175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411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RESEARCH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B3C6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Peserta didik menggali konsep-konsep, teori, hukum yg dapat dijadikan acuan untuk memecahkan masalah, mengumpulkan informasi dari sumber yang relevan</a:t>
                      </a:r>
                      <a:endParaRPr b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B3C6E7"/>
                    </a:solidFill>
                  </a:tcPr>
                </a:tc>
              </a:tr>
              <a:tr h="183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411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DISCOVERY</a:t>
                      </a:r>
                      <a:endParaRPr sz="18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 anchor="ctr">
                    <a:solidFill>
                      <a:srgbClr val="FFD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Peserta didik mulai menemukan solusi dari masalah yang diformulasikan dan menentukan apa yang masih belum diketahui</a:t>
                      </a:r>
                      <a:endParaRPr b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FD966"/>
                    </a:solidFill>
                  </a:tcPr>
                </a:tc>
              </a:tr>
              <a:tr h="21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411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Black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APPLICATION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5DB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Peserta didik menguji produk/pekerjaan proyek yang dirancang, peserta didik dapat mengulang sesuai persyaratan atau memilih solusi terbaik.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</a:tr>
              <a:tr h="136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61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Black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COMMUNICATION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Mempresentasikan atau mengkomunikasikan hasil akhir produk/pekerjaan proyek dan menerapkan umpan balik yang membangun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39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524" name="Google Shape;524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7" name="Google Shape;527;p39"/>
          <p:cNvSpPr txBox="1"/>
          <p:nvPr>
            <p:ph type="title"/>
          </p:nvPr>
        </p:nvSpPr>
        <p:spPr>
          <a:xfrm>
            <a:off x="816757" y="1228258"/>
            <a:ext cx="10515600" cy="5010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/>
              <a:t>MODEL  EDP</a:t>
            </a:r>
            <a:endParaRPr b="1" sz="2800"/>
          </a:p>
        </p:txBody>
      </p:sp>
      <p:sp>
        <p:nvSpPr>
          <p:cNvPr id="528" name="Google Shape;528;p39"/>
          <p:cNvSpPr/>
          <p:nvPr/>
        </p:nvSpPr>
        <p:spPr>
          <a:xfrm rot="-5400000">
            <a:off x="3305158" y="752458"/>
            <a:ext cx="5086378" cy="5981706"/>
          </a:xfrm>
          <a:custGeom>
            <a:rect b="b" l="l" r="r" t="t"/>
            <a:pathLst>
              <a:path extrusionOk="0" h="120000" w="120000">
                <a:moveTo>
                  <a:pt x="111342" y="71202"/>
                </a:moveTo>
                <a:lnTo>
                  <a:pt x="111342" y="71202"/>
                </a:lnTo>
                <a:cubicBezTo>
                  <a:pt x="105761" y="97886"/>
                  <a:pt x="81451" y="116035"/>
                  <a:pt x="54864" y="113365"/>
                </a:cubicBezTo>
                <a:cubicBezTo>
                  <a:pt x="28278" y="110696"/>
                  <a:pt x="7893" y="88061"/>
                  <a:pt x="7506" y="60777"/>
                </a:cubicBezTo>
                <a:cubicBezTo>
                  <a:pt x="7118" y="33494"/>
                  <a:pt x="26852" y="10264"/>
                  <a:pt x="53352" y="6809"/>
                </a:cubicBezTo>
                <a:cubicBezTo>
                  <a:pt x="79852" y="3354"/>
                  <a:pt x="104667" y="20775"/>
                  <a:pt x="111002" y="47283"/>
                </a:cubicBezTo>
                <a:lnTo>
                  <a:pt x="118339" y="47283"/>
                </a:lnTo>
                <a:lnTo>
                  <a:pt x="105000" y="60000"/>
                </a:lnTo>
                <a:lnTo>
                  <a:pt x="88339" y="47283"/>
                </a:lnTo>
                <a:lnTo>
                  <a:pt x="95638" y="47283"/>
                </a:lnTo>
                <a:lnTo>
                  <a:pt x="95638" y="47283"/>
                </a:lnTo>
                <a:cubicBezTo>
                  <a:pt x="89772" y="27757"/>
                  <a:pt x="71515" y="16013"/>
                  <a:pt x="52994" y="19852"/>
                </a:cubicBezTo>
                <a:cubicBezTo>
                  <a:pt x="34473" y="23690"/>
                  <a:pt x="21447" y="41917"/>
                  <a:pt x="22566" y="62427"/>
                </a:cubicBezTo>
                <a:cubicBezTo>
                  <a:pt x="23686" y="82937"/>
                  <a:pt x="38604" y="99352"/>
                  <a:pt x="57411" y="100770"/>
                </a:cubicBezTo>
                <a:cubicBezTo>
                  <a:pt x="76219" y="102189"/>
                  <a:pt x="93069" y="88169"/>
                  <a:pt x="96770" y="68022"/>
                </a:cubicBezTo>
                <a:close/>
              </a:path>
            </a:pathLst>
          </a:custGeom>
          <a:solidFill>
            <a:srgbClr val="0000CC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9"/>
          <p:cNvSpPr/>
          <p:nvPr/>
        </p:nvSpPr>
        <p:spPr>
          <a:xfrm>
            <a:off x="6172200" y="1123950"/>
            <a:ext cx="1519639" cy="1338751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1400000" scaled="0"/>
          </a:gra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Identify &amp; Define Problem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0" name="Google Shape;530;p39"/>
          <p:cNvSpPr/>
          <p:nvPr/>
        </p:nvSpPr>
        <p:spPr>
          <a:xfrm>
            <a:off x="7715266" y="2700332"/>
            <a:ext cx="1548209" cy="1405443"/>
          </a:xfrm>
          <a:prstGeom prst="ellipse">
            <a:avLst/>
          </a:prstGeom>
          <a:gradFill>
            <a:gsLst>
              <a:gs pos="0">
                <a:srgbClr val="FFCC66"/>
              </a:gs>
              <a:gs pos="64999">
                <a:srgbClr val="F0EBD5"/>
              </a:gs>
              <a:gs pos="100000">
                <a:srgbClr val="D1C39F"/>
              </a:gs>
            </a:gsLst>
            <a:lin ang="11400000" scaled="0"/>
          </a:gra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Gather Imformation</a:t>
            </a:r>
            <a:endParaRPr sz="1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1" name="Google Shape;531;p39"/>
          <p:cNvSpPr/>
          <p:nvPr/>
        </p:nvSpPr>
        <p:spPr>
          <a:xfrm>
            <a:off x="7000886" y="4414844"/>
            <a:ext cx="1548209" cy="1405443"/>
          </a:xfrm>
          <a:prstGeom prst="ellipse">
            <a:avLst/>
          </a:prstGeom>
          <a:gradFill>
            <a:gsLst>
              <a:gs pos="0">
                <a:srgbClr val="FF99CC"/>
              </a:gs>
              <a:gs pos="64999">
                <a:srgbClr val="F0EBD5"/>
              </a:gs>
              <a:gs pos="100000">
                <a:srgbClr val="D1C39F"/>
              </a:gs>
            </a:gsLst>
            <a:lin ang="11400000" scaled="0"/>
          </a:gra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Identify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Possible Solutions</a:t>
            </a:r>
            <a:endParaRPr sz="1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2" name="Google Shape;532;p39"/>
          <p:cNvSpPr/>
          <p:nvPr/>
        </p:nvSpPr>
        <p:spPr>
          <a:xfrm>
            <a:off x="5072060" y="5343538"/>
            <a:ext cx="1548209" cy="1405443"/>
          </a:xfrm>
          <a:prstGeom prst="ellipse">
            <a:avLst/>
          </a:prstGeom>
          <a:gradFill>
            <a:gsLst>
              <a:gs pos="0">
                <a:srgbClr val="6666FF"/>
              </a:gs>
              <a:gs pos="64999">
                <a:srgbClr val="F0EBD5"/>
              </a:gs>
              <a:gs pos="100000">
                <a:srgbClr val="D1C39F"/>
              </a:gs>
            </a:gsLst>
            <a:lin ang="11400000" scaled="0"/>
          </a:gra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Create Prototype</a:t>
            </a:r>
            <a:endParaRPr sz="1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3" name="Google Shape;533;p39"/>
          <p:cNvSpPr/>
          <p:nvPr/>
        </p:nvSpPr>
        <p:spPr>
          <a:xfrm>
            <a:off x="2500292" y="2771770"/>
            <a:ext cx="1548209" cy="1405443"/>
          </a:xfrm>
          <a:prstGeom prst="ellipse">
            <a:avLst/>
          </a:prstGeom>
          <a:gradFill>
            <a:gsLst>
              <a:gs pos="0">
                <a:srgbClr val="99FF33"/>
              </a:gs>
              <a:gs pos="64999">
                <a:srgbClr val="F0EBD5"/>
              </a:gs>
              <a:gs pos="100000">
                <a:srgbClr val="D1C39F"/>
              </a:gs>
            </a:gsLst>
            <a:lin ang="11400000" scaled="0"/>
          </a:gra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6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Refine</a:t>
            </a:r>
            <a:endParaRPr sz="1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4" name="Google Shape;534;p39"/>
          <p:cNvSpPr/>
          <p:nvPr/>
        </p:nvSpPr>
        <p:spPr>
          <a:xfrm>
            <a:off x="3786176" y="1128696"/>
            <a:ext cx="1548209" cy="1405443"/>
          </a:xfrm>
          <a:prstGeom prst="ellipse">
            <a:avLst/>
          </a:prstGeom>
          <a:gradFill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1400000" scaled="0"/>
          </a:gra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7  Communicate</a:t>
            </a:r>
            <a:endParaRPr sz="1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5" name="Google Shape;535;p39"/>
          <p:cNvSpPr/>
          <p:nvPr/>
        </p:nvSpPr>
        <p:spPr>
          <a:xfrm>
            <a:off x="3071796" y="4629158"/>
            <a:ext cx="1548209" cy="1405443"/>
          </a:xfrm>
          <a:prstGeom prst="ellipse">
            <a:avLst/>
          </a:prstGeom>
          <a:gradFill>
            <a:gsLst>
              <a:gs pos="0">
                <a:srgbClr val="66FFFF"/>
              </a:gs>
              <a:gs pos="64999">
                <a:srgbClr val="F0EBD5"/>
              </a:gs>
              <a:gs pos="100000">
                <a:srgbClr val="D1C39F"/>
              </a:gs>
            </a:gsLst>
            <a:lin ang="11400000" scaled="0"/>
          </a:gra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Evaluate or Test</a:t>
            </a:r>
            <a:endParaRPr sz="1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6" name="Google Shape;536;p39"/>
          <p:cNvSpPr txBox="1"/>
          <p:nvPr/>
        </p:nvSpPr>
        <p:spPr>
          <a:xfrm>
            <a:off x="4357680" y="3414712"/>
            <a:ext cx="28149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ENGINEERING DESIGN PROCESS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7" name="Google Shape;537;p39"/>
          <p:cNvSpPr/>
          <p:nvPr/>
        </p:nvSpPr>
        <p:spPr>
          <a:xfrm rot="-960000">
            <a:off x="1670454" y="4034644"/>
            <a:ext cx="1055596" cy="1676155"/>
          </a:xfrm>
          <a:prstGeom prst="curvedRightArrow">
            <a:avLst>
              <a:gd fmla="val 25000" name="adj1"/>
              <a:gd fmla="val 48656" name="adj2"/>
              <a:gd fmla="val 25000" name="adj3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9"/>
          <p:cNvSpPr/>
          <p:nvPr/>
        </p:nvSpPr>
        <p:spPr>
          <a:xfrm>
            <a:off x="6610351" y="6519446"/>
            <a:ext cx="58993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Jamie Back 2017 in integrating edp and cbl in stem</a:t>
            </a:r>
            <a:r>
              <a:rPr b="1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40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544" name="Google Shape;544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-19050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7" name="Google Shape;547;p40"/>
          <p:cNvSpPr txBox="1"/>
          <p:nvPr>
            <p:ph type="title"/>
          </p:nvPr>
        </p:nvSpPr>
        <p:spPr>
          <a:xfrm>
            <a:off x="816757" y="828208"/>
            <a:ext cx="10515600" cy="5010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US" sz="1800"/>
              <a:t>KETERANGAN MODEL  EDP</a:t>
            </a:r>
            <a:endParaRPr b="1" sz="1800"/>
          </a:p>
        </p:txBody>
      </p:sp>
      <p:graphicFrame>
        <p:nvGraphicFramePr>
          <p:cNvPr id="548" name="Google Shape;548;p40"/>
          <p:cNvGraphicFramePr/>
          <p:nvPr/>
        </p:nvGraphicFramePr>
        <p:xfrm>
          <a:off x="0" y="12416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{6102C946-87E1-45EA-AFD1-F052F829CE1F}</a:tableStyleId>
              </a:tblPr>
              <a:tblGrid>
                <a:gridCol w="383850"/>
                <a:gridCol w="494850"/>
                <a:gridCol w="292350"/>
                <a:gridCol w="10792350"/>
              </a:tblGrid>
              <a:tr h="690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EDED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E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MENGIDENTIFIKASI DAN MENDEFINISIKAN MASALAH YANG ADA SESUAI DENGAN TOPIK BAHASAN MELALUI PERTANYAAN PENGARAH GURU.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411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B3C6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MENELITI MASALAH DENGAN CARA MENGUMPULKAN SUMBER YANG DIPERLUKAN UNTUK MENDAPATKAN JAWABAN DARI MASALAH YANG DITETAPKAN UNTUK DIBAHAS.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3C6E7"/>
                    </a:solidFill>
                  </a:tcPr>
                </a:tc>
              </a:tr>
              <a:tr h="121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411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D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MENGIDENTIFIKASI SOLUSI POTENSIAL DAN MERENCANAKAN UNTUK MEMECAHKAN MASALAH MELALUI BRAINSTORMING.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D966"/>
                    </a:solidFill>
                  </a:tcPr>
                </a:tc>
              </a:tr>
              <a:tr h="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411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5DB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PENGERJAAN PRODUK/MODEL BERDASARKAN SOLUSI POTENSIAL SEBAGAI BENTUK REALISASI PERENCANAAN YANG TELAH DISEPAKATI.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</a:tr>
              <a:tr h="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61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MELAKSANAKAN UJI PRODUK/MODEL (JAWABAN SOLUSI DARI MASALAH) YG TELAH DIHASILKAN DAN MENGAMATI MASALAH BARU YANG POTENSIAL UNTUK REDESAIN.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</a:tr>
              <a:tr h="125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Calibri"/>
                        <a:buNone/>
                      </a:pPr>
                      <a:r>
                        <a:t/>
                      </a:r>
                      <a:endParaRPr sz="2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Calibri"/>
                        <a:buNone/>
                      </a:pPr>
                      <a:r>
                        <a:t/>
                      </a:r>
                      <a:endParaRPr b="0" sz="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61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PROSES PENYEMPURNAAN DESAIN BILA TERJADI PELUANG UNTUK PERBAIKAN BERDASARKAN HASIL UJI PRODUK/MODEL DAN MELAKUKAN UJI KEMBALI  SAMPAI SOLUSI YG TELAH DIKEMBANGKAN DAPAT DITERIMA.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Calibri"/>
                        <a:buNone/>
                      </a:pPr>
                      <a:r>
                        <a:t/>
                      </a:r>
                      <a:endParaRPr sz="2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Calibri"/>
                        <a:buNone/>
                      </a:pPr>
                      <a:r>
                        <a:t/>
                      </a:r>
                      <a:endParaRPr b="0" sz="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61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MEMPRESENTASIKAN SOLUSI YG MENGHASILKAN PRODUK/MODEL KEPADA TEMAN SEKELAS, GURU, ADMINISTRATOR, DAN KELOMPOK LAIN YANG TERTARIK.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41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554" name="Google Shape;554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427" y="-14922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7" name="Google Shape;557;p41"/>
          <p:cNvSpPr txBox="1"/>
          <p:nvPr>
            <p:ph type="title"/>
          </p:nvPr>
        </p:nvSpPr>
        <p:spPr>
          <a:xfrm>
            <a:off x="2221096" y="945684"/>
            <a:ext cx="6999138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/>
              <a:t>MODEL PBL </a:t>
            </a:r>
            <a:r>
              <a:rPr b="1" lang="en-US" sz="2000"/>
              <a:t>(BRANSFORD &amp; STEIN)</a:t>
            </a:r>
            <a:endParaRPr b="1" sz="2000"/>
          </a:p>
        </p:txBody>
      </p:sp>
      <p:sp>
        <p:nvSpPr>
          <p:cNvPr id="558" name="Google Shape;558;p41"/>
          <p:cNvSpPr/>
          <p:nvPr/>
        </p:nvSpPr>
        <p:spPr>
          <a:xfrm>
            <a:off x="207677" y="1541845"/>
            <a:ext cx="1709768" cy="70769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6000" spcFirstLastPara="1" rIns="36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(1)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ENGAGEMENT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9" name="Google Shape;559;p41"/>
          <p:cNvSpPr/>
          <p:nvPr/>
        </p:nvSpPr>
        <p:spPr>
          <a:xfrm>
            <a:off x="207677" y="2478135"/>
            <a:ext cx="1709768" cy="54434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6000" spcFirstLastPara="1" rIns="36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(2)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EXPLORATION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0" name="Google Shape;560;p41"/>
          <p:cNvSpPr/>
          <p:nvPr/>
        </p:nvSpPr>
        <p:spPr>
          <a:xfrm>
            <a:off x="207677" y="3232283"/>
            <a:ext cx="1709768" cy="92225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6000" spcFirstLastPara="1" rIns="36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(3)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EXPLANATION</a:t>
            </a:r>
            <a:endParaRPr sz="1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1" name="Google Shape;561;p41"/>
          <p:cNvSpPr/>
          <p:nvPr/>
        </p:nvSpPr>
        <p:spPr>
          <a:xfrm>
            <a:off x="207677" y="4421235"/>
            <a:ext cx="1709768" cy="70769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6000" spcFirstLastPara="1" rIns="36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(4)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ELABORATION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2" name="Google Shape;562;p41"/>
          <p:cNvSpPr/>
          <p:nvPr/>
        </p:nvSpPr>
        <p:spPr>
          <a:xfrm>
            <a:off x="207677" y="5398895"/>
            <a:ext cx="1709768" cy="70769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6000" spcFirstLastPara="1" rIns="36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(5)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EVALUATION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3" name="Google Shape;563;p41"/>
          <p:cNvSpPr txBox="1"/>
          <p:nvPr/>
        </p:nvSpPr>
        <p:spPr>
          <a:xfrm>
            <a:off x="2428860" y="1565202"/>
            <a:ext cx="83534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PEMBANGKITAN MINAT TERHADAP PESERTA DIDIK MELALUI PERTANYAAN TENTANG PROSES FAKTUAL SEHARI-HARI SESUAI DENGAN TOPIK BAHASAN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41"/>
          <p:cNvSpPr txBox="1"/>
          <p:nvPr/>
        </p:nvSpPr>
        <p:spPr>
          <a:xfrm>
            <a:off x="2428860" y="2230485"/>
            <a:ext cx="856299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 DIDIK SECARA KELOMPOK BEREKSPLORASI UNTUK MENEMUKAN INFORMASI (DATA) SEHUBUNGAN DENGAN DIMENSI PENGETAHUAN FAKTUAL DAN PENGETAHUAN KONSEPTUAL GURU MEMFASILITASI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1"/>
          <p:cNvSpPr txBox="1"/>
          <p:nvPr/>
        </p:nvSpPr>
        <p:spPr>
          <a:xfrm>
            <a:off x="2428860" y="3151258"/>
            <a:ext cx="856299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 DIDIK MENJELASKAN KONSEP HASIL TEMUAN, MENUNJUKKAN BUKTI, SALING KLARIFIKASI, MEMBANDINGKAN ARGUMEN UNTUK MENEMUKAN PENGERTIAN YANG SAMA, DAN SALING MENDENGAR SECARA KRITIS ANTAR PESERTA DIDIK ATAU GURU.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41"/>
          <p:cNvSpPr txBox="1"/>
          <p:nvPr/>
        </p:nvSpPr>
        <p:spPr>
          <a:xfrm>
            <a:off x="2428860" y="4306935"/>
            <a:ext cx="856299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 DIDIK MENERAPKAN KONSEP ATAU KETERAMPILAN PADA SITUASI BARU, MENGGUNAKAN KONSEP-KONSEP YANG TELAH DIPERKENALKAN UNTUK MENYELIDIKI KONSEP-KONSEP LEBIH LANJUT DIARAHKAN PADA KEHIDUPAN SEHARI-HARI.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41"/>
          <p:cNvSpPr txBox="1"/>
          <p:nvPr/>
        </p:nvSpPr>
        <p:spPr>
          <a:xfrm>
            <a:off x="2428860" y="5528346"/>
            <a:ext cx="85629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  DIDIK MENILAI CARA BELAJARNYA, MENGEVALUASI KEMAJUAN BELAJAR DAN PROSES PEMBELAJARAN, SEKALIGUS SEBAGAI REFLEKSI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41"/>
          <p:cNvSpPr/>
          <p:nvPr/>
        </p:nvSpPr>
        <p:spPr>
          <a:xfrm>
            <a:off x="1062561" y="2286000"/>
            <a:ext cx="156639" cy="14135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41"/>
          <p:cNvSpPr/>
          <p:nvPr/>
        </p:nvSpPr>
        <p:spPr>
          <a:xfrm>
            <a:off x="1005411" y="3070294"/>
            <a:ext cx="118539" cy="14915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41"/>
          <p:cNvSpPr/>
          <p:nvPr/>
        </p:nvSpPr>
        <p:spPr>
          <a:xfrm>
            <a:off x="948261" y="4194244"/>
            <a:ext cx="194739" cy="20630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1"/>
          <p:cNvSpPr/>
          <p:nvPr/>
        </p:nvSpPr>
        <p:spPr>
          <a:xfrm>
            <a:off x="933451" y="5165794"/>
            <a:ext cx="194596" cy="18725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9025" y="190500"/>
            <a:ext cx="8709025" cy="61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050" y="-39370"/>
            <a:ext cx="10146030" cy="71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080" y="532130"/>
            <a:ext cx="8893810" cy="147891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>
            <p:ph type="title"/>
          </p:nvPr>
        </p:nvSpPr>
        <p:spPr>
          <a:xfrm>
            <a:off x="838200" y="1499235"/>
            <a:ext cx="10515600" cy="799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SKENARIO PEMBELAJARAN</a:t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3997234" y="2545394"/>
            <a:ext cx="2455817" cy="14499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Pemaparan materi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Karakteristik STEM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(70’)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7262948" y="2545392"/>
            <a:ext cx="2495006" cy="1449977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Menyimak Video Pembuatan Model Jembatan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(6’)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3991533" y="4638583"/>
            <a:ext cx="2455817" cy="1404131"/>
          </a:xfrm>
          <a:prstGeom prst="roundRect">
            <a:avLst>
              <a:gd fmla="val 16667" name="adj"/>
            </a:avLst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Presentasi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(60’)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992776" y="4638583"/>
            <a:ext cx="2364377" cy="1361613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Penguatan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(15’)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3357154" y="2954539"/>
            <a:ext cx="404949" cy="63168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6583680" y="3079630"/>
            <a:ext cx="535577" cy="60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8373291" y="4075611"/>
            <a:ext cx="745113" cy="39315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7354389" y="4534081"/>
            <a:ext cx="2795451" cy="1361614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Penerapan EDP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Kerja Kelompok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(110‘)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/>
          <p:nvPr/>
        </p:nvSpPr>
        <p:spPr>
          <a:xfrm rot="10800000">
            <a:off x="6583680" y="5003074"/>
            <a:ext cx="535577" cy="5878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 rot="10800000">
            <a:off x="3456070" y="4956585"/>
            <a:ext cx="346166" cy="68080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96B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838381" y="2299243"/>
            <a:ext cx="10515600" cy="3918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953588" y="2702151"/>
            <a:ext cx="2364377" cy="1242835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Pengantar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(8’)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6568440" y="2292350"/>
            <a:ext cx="3765550" cy="221361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 flipH="1" rot="10800000">
            <a:off x="6568440" y="3112135"/>
            <a:ext cx="2480310" cy="1257935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C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42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577" name="Google Shape;57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8" name="Google Shape;578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427" y="-14922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0" name="Google Shape;580;p42"/>
          <p:cNvSpPr txBox="1"/>
          <p:nvPr>
            <p:ph type="title"/>
          </p:nvPr>
        </p:nvSpPr>
        <p:spPr>
          <a:xfrm>
            <a:off x="914400" y="945684"/>
            <a:ext cx="9220200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en-US" sz="2000"/>
              <a:t>PENERAPAN EDP DENGAN MODEL PEMBELAJARAN BERBASIS STEM</a:t>
            </a:r>
            <a:endParaRPr b="1" sz="2000"/>
          </a:p>
        </p:txBody>
      </p:sp>
      <p:graphicFrame>
        <p:nvGraphicFramePr>
          <p:cNvPr id="581" name="Google Shape;581;p42"/>
          <p:cNvGraphicFramePr/>
          <p:nvPr/>
        </p:nvGraphicFramePr>
        <p:xfrm>
          <a:off x="0" y="1371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{976EAF93-8284-44E1-8DF2-BB61FE48D852}</a:tableStyleId>
              </a:tblPr>
              <a:tblGrid>
                <a:gridCol w="692950"/>
                <a:gridCol w="1849050"/>
                <a:gridCol w="2542000"/>
                <a:gridCol w="2150925"/>
                <a:gridCol w="3030850"/>
                <a:gridCol w="1564300"/>
              </a:tblGrid>
              <a:tr h="53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No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CC"/>
                          </a:solidFill>
                        </a:rPr>
                        <a:t>EDP</a:t>
                      </a:r>
                      <a:endParaRPr sz="2400">
                        <a:solidFill>
                          <a:srgbClr val="0000CC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C0C0C"/>
                          </a:solidFill>
                        </a:rPr>
                        <a:t>PBL</a:t>
                      </a:r>
                      <a:endParaRPr sz="2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C0C0C"/>
                          </a:solidFill>
                        </a:rPr>
                        <a:t>PJBL STEM</a:t>
                      </a:r>
                      <a:endParaRPr sz="2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C0C0C"/>
                          </a:solidFill>
                        </a:rPr>
                        <a:t>PJBL</a:t>
                      </a:r>
                      <a:endParaRPr sz="2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C0C0C"/>
                          </a:solidFill>
                        </a:rPr>
                        <a:t>5E</a:t>
                      </a:r>
                      <a:endParaRPr sz="2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701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CC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Define problem</a:t>
                      </a:r>
                      <a:endParaRPr sz="1600">
                        <a:solidFill>
                          <a:srgbClr val="0000CC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Identify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Prblem (1)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Reflection (1)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Menentukan pertanyaan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mendasar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(1)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Engage (1)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719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2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CC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Background research</a:t>
                      </a:r>
                      <a:endParaRPr sz="1600">
                        <a:solidFill>
                          <a:srgbClr val="0000CC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Define Goal (2)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Research (2)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Black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Mendesain perencanaan projek (2,3)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Explore (2)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673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3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CC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Plan solution</a:t>
                      </a:r>
                      <a:endParaRPr sz="1600">
                        <a:solidFill>
                          <a:srgbClr val="0000CC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Explore Possible Strategy (3, 4)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Discovery (3)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Menyusun jadwal (3)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Explain (3)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673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CC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Make model</a:t>
                      </a:r>
                      <a:endParaRPr sz="1600">
                        <a:solidFill>
                          <a:srgbClr val="0000CC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Black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Anticipate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&amp; Act (5)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Black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Application (4,5,6)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Monitoring (2,3,4,5)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Black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Elaborate (4,5,6)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673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600"/>
                        <a:buFont typeface="Arial Black"/>
                        <a:buNone/>
                      </a:pPr>
                      <a:r>
                        <a:rPr lang="en-US" sz="1600">
                          <a:solidFill>
                            <a:srgbClr val="0000CC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Test</a:t>
                      </a:r>
                      <a:r>
                        <a:rPr lang="en-US" sz="1600">
                          <a:solidFill>
                            <a:srgbClr val="0000CC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model</a:t>
                      </a:r>
                      <a:endParaRPr sz="1600">
                        <a:solidFill>
                          <a:srgbClr val="0000CC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Black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Look Back &amp; Learn (6, 7)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Black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Communication (6,7)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Menguji hasil (5)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Black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Evaluate (6,7)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673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6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600"/>
                        <a:buFont typeface="Arial Black"/>
                        <a:buNone/>
                      </a:pPr>
                      <a:r>
                        <a:rPr lang="en-US" sz="1600">
                          <a:solidFill>
                            <a:srgbClr val="0000CC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Reflect &amp; redesign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Evaluasi pengalaman  (6,7)</a:t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53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7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CC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Communicate</a:t>
                      </a:r>
                      <a:endParaRPr sz="1600">
                        <a:solidFill>
                          <a:srgbClr val="0000CC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43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587" name="Google Shape;587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0" name="Google Shape;590;p43"/>
          <p:cNvSpPr/>
          <p:nvPr/>
        </p:nvSpPr>
        <p:spPr>
          <a:xfrm>
            <a:off x="2952750" y="2534335"/>
            <a:ext cx="60960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CONTOH </a:t>
            </a:r>
            <a:endParaRPr b="1" sz="3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PENERAPAN EDP PADA MODEL  PBL, PJBL STEM</a:t>
            </a:r>
            <a:r>
              <a:rPr b="1"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, PJBL, 5E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44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596" name="Google Shape;596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599" name="Google Shape;599;p44"/>
          <p:cNvGraphicFramePr/>
          <p:nvPr/>
        </p:nvGraphicFramePr>
        <p:xfrm>
          <a:off x="1576358" y="17144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{6102C946-87E1-45EA-AFD1-F052F829CE1F}</a:tableStyleId>
              </a:tblPr>
              <a:tblGrid>
                <a:gridCol w="1338325"/>
                <a:gridCol w="273750"/>
                <a:gridCol w="6174650"/>
              </a:tblGrid>
              <a:tr h="388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CC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PROLI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CC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: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CC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TEKNIK OTOMOTIF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CC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MAPEL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CC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: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CC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PERAWATAN &amp; PERBAIKAN ENGINE MANAGEMENT SYSTEM DAN MOTOR LISTRIK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CC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TOPIK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CC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: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CC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ANALISIS DAN UJI PENGARUH SENSOR PADA ENGINE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00" name="Google Shape;600;p44"/>
          <p:cNvSpPr txBox="1"/>
          <p:nvPr/>
        </p:nvSpPr>
        <p:spPr>
          <a:xfrm>
            <a:off x="2781278" y="3549982"/>
            <a:ext cx="7572428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00430" lvl="0" marL="9004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3.9.  MENGANALISIS PENGARUH SENSOR PADA ENGINE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900430" lvl="0" marL="90043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4.9.  MENGUJI PENGARUH SENSOR PADA ENGINE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01" name="Google Shape;601;p44"/>
          <p:cNvSpPr txBox="1"/>
          <p:nvPr>
            <p:ph type="title"/>
          </p:nvPr>
        </p:nvSpPr>
        <p:spPr>
          <a:xfrm>
            <a:off x="3306946" y="1079034"/>
            <a:ext cx="6999138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-US" sz="2400"/>
              <a:t>KOMPETENSI DASAR </a:t>
            </a:r>
            <a:r>
              <a:rPr b="1" lang="en-US" sz="2000"/>
              <a:t>(XI/1)</a:t>
            </a:r>
            <a:endParaRPr b="1"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45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607" name="Google Shape;607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0" name="Google Shape;610;p45"/>
          <p:cNvSpPr txBox="1"/>
          <p:nvPr/>
        </p:nvSpPr>
        <p:spPr>
          <a:xfrm>
            <a:off x="685772" y="1619234"/>
            <a:ext cx="9391678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00430" lvl="2" marL="9004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3.9.1.  MENGIDENTIFIKASI WIRING DIAGRAM SENSOR PADA ENGINE BENSIN.</a:t>
            </a:r>
            <a:endParaRPr/>
          </a:p>
          <a:p>
            <a:pPr indent="-900430" lvl="2" marL="9004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3.9.2.  CARA MENGUKUR OUTPUT SENSOR PADA ENGINE BENSIN MINIMAL 4 SENSOR SAAT MESIN HIDUP SESUAI SOP.</a:t>
            </a:r>
            <a:endParaRPr/>
          </a:p>
          <a:p>
            <a:pPr indent="-900430" lvl="2" marL="9004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3.9.3.  CARA MENGUKUR OUTPUT SENSOR ENGINE BENSIN MINIMAL 4 SENSOR SAAT TERLEPAS SESUAI SOP</a:t>
            </a:r>
            <a:endParaRPr/>
          </a:p>
          <a:p>
            <a:pPr indent="-900430" lvl="2" marL="9004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3.9.4.  MENGIDENTIFIKASI PENGARUH SENSOR TERHADAP KINERJA MESIN</a:t>
            </a:r>
            <a:endParaRPr/>
          </a:p>
          <a:p>
            <a:pPr indent="-900430" lvl="2" marL="9004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3.9.5.  CARA MENGANALISIS RANGKAIAN DENGAN SOFTWARE RANGKAIAN ELEKTRONIK (LIVEWARE, EWB DLL)</a:t>
            </a:r>
            <a:endParaRPr/>
          </a:p>
          <a:p>
            <a:pPr indent="-900430" lvl="2" marL="9004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3.9.6.  MEMBANDINGKAN HASIL UKUR SENSOR DAN PENGARUH KINERJA ENGINE BENSIN DENGAN DATA MANUAL KENDARAAN. </a:t>
            </a:r>
            <a:endParaRPr/>
          </a:p>
          <a:p>
            <a:pPr indent="-900430" lvl="2" marL="9004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3.9.7.  MENGANALISIS HASIL UKUR SENSOR DAN PENGARUH KINERJA ENGINE BERDASARKAN PEMBANDINGAN DATA.</a:t>
            </a:r>
            <a:endParaRPr b="0" i="0" sz="2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11" name="Google Shape;611;p45"/>
          <p:cNvSpPr txBox="1"/>
          <p:nvPr>
            <p:ph type="title"/>
          </p:nvPr>
        </p:nvSpPr>
        <p:spPr>
          <a:xfrm>
            <a:off x="3306946" y="1079034"/>
            <a:ext cx="6999138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-US" sz="2400"/>
              <a:t>INDIKATOR </a:t>
            </a:r>
            <a:r>
              <a:rPr b="1" lang="en-US" sz="2800"/>
              <a:t> </a:t>
            </a:r>
            <a:r>
              <a:rPr b="1" lang="en-US" sz="2000"/>
              <a:t>(XI/1)</a:t>
            </a:r>
            <a:endParaRPr b="1"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46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617" name="Google Shape;617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0" name="Google Shape;620;p46"/>
          <p:cNvSpPr txBox="1"/>
          <p:nvPr>
            <p:ph type="title"/>
          </p:nvPr>
        </p:nvSpPr>
        <p:spPr>
          <a:xfrm>
            <a:off x="3306946" y="1079034"/>
            <a:ext cx="6999138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-US" sz="2400"/>
              <a:t>INDIKATOR </a:t>
            </a:r>
            <a:r>
              <a:rPr b="1" lang="en-US" sz="2800"/>
              <a:t> </a:t>
            </a:r>
            <a:r>
              <a:rPr b="1" lang="en-US" sz="2000"/>
              <a:t>(XI/1)  </a:t>
            </a:r>
            <a:r>
              <a:rPr b="1" i="1" lang="en-US" sz="2000"/>
              <a:t>LANJUTAN </a:t>
            </a:r>
            <a:endParaRPr b="1" sz="2000"/>
          </a:p>
        </p:txBody>
      </p:sp>
      <p:sp>
        <p:nvSpPr>
          <p:cNvPr id="621" name="Google Shape;621;p46"/>
          <p:cNvSpPr txBox="1"/>
          <p:nvPr/>
        </p:nvSpPr>
        <p:spPr>
          <a:xfrm>
            <a:off x="609572" y="1635285"/>
            <a:ext cx="10858528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00430" lvl="2" marL="9004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4.9.1.  MENYIAPKAN PERANGKAT UJI SENSOR ENGINE BENSIN. </a:t>
            </a:r>
            <a:endParaRPr/>
          </a:p>
          <a:p>
            <a:pPr indent="-900430" lvl="2" marL="90043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4.9.2.  MENGANALISIS RANGKAIAN DENGAN SOFTWARE RANGKAIAN ELEKTRONIK (LIVEWARE, EWB DLL)</a:t>
            </a:r>
            <a:endParaRPr/>
          </a:p>
          <a:p>
            <a:pPr indent="-900430" lvl="2" marL="90043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4.9.3.  MELAKUKAN PENGUJIAN SENSOR ENGINE BENSIN MINIMAL 4 SENSOR.</a:t>
            </a:r>
            <a:endParaRPr/>
          </a:p>
          <a:p>
            <a:pPr indent="-900430" lvl="2" marL="90043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4.9.4.  MELAKUKAN PENGUKURAN KINERJA ENGINE.</a:t>
            </a:r>
            <a:endParaRPr/>
          </a:p>
          <a:p>
            <a:pPr indent="-900430" lvl="2" marL="90043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4.9.5.  MENETAPKAN KONDISI (FUNGSI DAN PERFORMA SENSOR) SENSOR ENGINE BENSIN MINIMAL 4 SENSOR.</a:t>
            </a:r>
            <a:endParaRPr/>
          </a:p>
          <a:p>
            <a:pPr indent="-900430" lvl="2" marL="90043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4.9.6.  MENETAPKAN REKOMENDASI TINDAKAN TERHADAP KONDISI HASIL PENGUJIAN SENSOR ENGINE BENSIN BERDASARKAN DATA KONDISI PERFORMA SENSOR DAN ENGINE.</a:t>
            </a:r>
            <a:endParaRPr/>
          </a:p>
          <a:p>
            <a:pPr indent="-900430" lvl="2" marL="90043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4.9.7.  MELAKUKAN REORGANISASI TEMPAT DAN PERALATAN UJI PENGARUH  SENSOR PADA ENGINE BENSIN.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47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627" name="Google Shape;627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0" name="Google Shape;630;p47"/>
          <p:cNvSpPr txBox="1"/>
          <p:nvPr>
            <p:ph type="title"/>
          </p:nvPr>
        </p:nvSpPr>
        <p:spPr>
          <a:xfrm>
            <a:off x="742950" y="1250484"/>
            <a:ext cx="9582184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</a:pP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REREFLECTION</a:t>
            </a:r>
            <a:r>
              <a:rPr b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/MENENTUKAN PERTANYAAN MENDASAR/ </a:t>
            </a: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ENGAGE</a:t>
            </a:r>
            <a:endParaRPr b="1" sz="2000">
              <a:solidFill>
                <a:schemeClr val="accent1"/>
              </a:solidFill>
            </a:endParaRPr>
          </a:p>
        </p:txBody>
      </p:sp>
      <p:sp>
        <p:nvSpPr>
          <p:cNvPr id="631" name="Google Shape;631;p47"/>
          <p:cNvSpPr txBox="1"/>
          <p:nvPr/>
        </p:nvSpPr>
        <p:spPr>
          <a:xfrm>
            <a:off x="895324" y="1838310"/>
            <a:ext cx="9925076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MEMBERI SALAM DILANJUTKAN DENGAN MENANYAKAN KABAR SISWA DAN KESIAPAN BELAJAR.</a:t>
            </a:r>
            <a:endParaRPr/>
          </a:p>
          <a:p>
            <a:pPr indent="-357505" lvl="0" marL="35750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MELAKUKAN APERSEPSI DENGAN MEMBERIKAN PERTANYAAN TENTANG SENSOR DAN BESARAN YANG BERKAITAN DENGAN HUKUM OHM.</a:t>
            </a:r>
            <a:endParaRPr/>
          </a:p>
          <a:p>
            <a:pPr indent="-357505" lvl="0" marL="35750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PESERTA DIDIK DIMINTA MENGAMATI BERBAGAI PENGARUH SENSOR PADA ENGINE.</a:t>
            </a:r>
            <a:endParaRPr/>
          </a:p>
          <a:p>
            <a:pPr indent="-357505" lvl="0" marL="35750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MENGAJUKAN PERTANYAAN:</a:t>
            </a:r>
            <a:endParaRPr/>
          </a:p>
          <a:p>
            <a:pPr indent="-257175" lvl="1" marL="71437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MENGAPA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OUTPUT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SENSOR BERPENGARUH PADA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ENGINE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 b="0" i="0" sz="2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57175" lvl="1" marL="71437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BAGAIMANA CARA MENGUJI PENGARUH SENSOR PADA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ENGINE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/>
          </a:p>
          <a:p>
            <a:pPr indent="-357505" lvl="0" marL="35750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MENGAPA HARUS MENDETEKSI </a:t>
            </a:r>
            <a:r>
              <a:rPr i="1"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OUTPUT</a:t>
            </a: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SENSOR DAN KONDISI </a:t>
            </a:r>
            <a:r>
              <a:rPr i="1"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ENGINE</a:t>
            </a: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48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637" name="Google Shape;637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9" name="Google Shape;639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0" name="Google Shape;640;p48"/>
          <p:cNvSpPr txBox="1"/>
          <p:nvPr>
            <p:ph type="title"/>
          </p:nvPr>
        </p:nvSpPr>
        <p:spPr>
          <a:xfrm>
            <a:off x="742950" y="1250484"/>
            <a:ext cx="9582184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</a:pP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RESEARCH/</a:t>
            </a:r>
            <a:r>
              <a:rPr b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MENDESAIN PERENCANAAN PROJEK</a:t>
            </a: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/EXPLORE</a:t>
            </a:r>
            <a:endParaRPr sz="20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41" name="Google Shape;641;p48"/>
          <p:cNvSpPr txBox="1"/>
          <p:nvPr/>
        </p:nvSpPr>
        <p:spPr>
          <a:xfrm>
            <a:off x="538134" y="1904984"/>
            <a:ext cx="10510866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PESERTA DIDIK DIMINTA BERDISKUSI DAN MENENTUKAN MASALAH TERUTAMA DIKAITKAN DENGAN KONSEP YANG SEDANG DIPELAJARI YAITU ANALISIS DAN UJI PENGARUH SENSOR PADA ENGINE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PESERTA DIDIK MEMPELAJARI PROSES ANALISIS DAN UJI PENGARUH SENSOR YANG BIASA DILAKUKAN DI BENGKEL SERVICE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PESERTA DIDIK DIHARAPKAN MENANYA, CONTOH PERTANYAAN</a:t>
            </a:r>
            <a:endParaRPr/>
          </a:p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” BAGAIMANA OUTPUT SENSOR MEMILIKI HUBUNGAAN DENGAN KINERJA ENGINE ? “,</a:t>
            </a:r>
            <a:endParaRPr/>
          </a:p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PESERTA DIDIK MENCARI INFORMASI TENTANG HUBUNGAN ANTARA PENGARUH SENSOR DENGAN KONDISI ENGINE BENSIN.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PRESENTASI HASIL DISKUSI DAN PENYAMAAN PERSEPSI TENTANG HUBUNGAN ANTARA PENGARUH SENSOR DENGAN KONDISI ENGINE DAN PROSEDUR PENYIAPANNYA.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49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647" name="Google Shape;647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8" name="Google Shape;648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9" name="Google Shape;649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0" name="Google Shape;650;p49"/>
          <p:cNvSpPr txBox="1"/>
          <p:nvPr>
            <p:ph type="title"/>
          </p:nvPr>
        </p:nvSpPr>
        <p:spPr>
          <a:xfrm>
            <a:off x="742950" y="1250484"/>
            <a:ext cx="9582184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</a:pP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DISCOVERY/ </a:t>
            </a:r>
            <a:r>
              <a:rPr b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MENDESAIN PERENCANAAN PROJEK/</a:t>
            </a: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EXPLAIN</a:t>
            </a:r>
            <a:endParaRPr sz="20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51" name="Google Shape;651;p49"/>
          <p:cNvSpPr txBox="1"/>
          <p:nvPr/>
        </p:nvSpPr>
        <p:spPr>
          <a:xfrm>
            <a:off x="781024" y="1838310"/>
            <a:ext cx="982982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PESERTA DIDIK DIMINTA BERDISKUSI MENENTUKAN MASALAH YANG BERKAITAN DENGAN ANALISIS DAN UJI PENGARUH SENSOR PADA ENGINE.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PESERTA DIDIK SECARA KELOMPOK MENDISKUSIKAN RANCANGAN PROSEDUR ANALISIS DAN UJI PENGARUH SENSOR PADA ENGINE YANG TELAH DITUGASKAN SEBELUMNYA.</a:t>
            </a:r>
            <a:endParaRPr/>
          </a:p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PRESENTASI RANCANGAN PROSEDUR DAN FEEDBACK</a:t>
            </a:r>
            <a:endParaRPr/>
          </a:p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PESERTA DIDIK MENYEPAKATI RANCANGAN PROSEDUR. </a:t>
            </a:r>
            <a:endParaRPr/>
          </a:p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PESERTA DIDIK MENYUSUN JADWAL AKTIVITAS PENYELESAIAN PROYEK DIBIMBING GURU MELIPUTI: JADWAL DISAIN PERENCANAAN PROYEK, PELAKSANAAN TUGAS PROYEK, PELAPORAN HASIL TUGAS PROYEK.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50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657" name="Google Shape;657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0" name="Google Shape;660;p50"/>
          <p:cNvSpPr txBox="1"/>
          <p:nvPr>
            <p:ph type="title"/>
          </p:nvPr>
        </p:nvSpPr>
        <p:spPr>
          <a:xfrm>
            <a:off x="742950" y="1250484"/>
            <a:ext cx="9582184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</a:pP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APPLICATION/</a:t>
            </a:r>
            <a:r>
              <a:rPr b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MONITORING, MENGUJI HASIL/</a:t>
            </a: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 ELABORATE</a:t>
            </a:r>
            <a:endParaRPr sz="20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61" name="Google Shape;661;p50"/>
          <p:cNvSpPr txBox="1"/>
          <p:nvPr/>
        </p:nvSpPr>
        <p:spPr>
          <a:xfrm>
            <a:off x="990574" y="2009760"/>
            <a:ext cx="8877326" cy="2708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PESERTA DIDIK MELAKSANAKAN  RANCANGAN PROSEDUR ANALISIS DAN UJI PENGARUH SENSOR PADA ENGINE</a:t>
            </a:r>
            <a:endParaRPr/>
          </a:p>
          <a:p>
            <a:pPr indent="-357505" lvl="0" marL="35750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MEMONITOR AKTIVITAS YANG PENTING DARI PESERTA DIDIK SELAMA MENYELESAIKAN PROYEK MENGGUNAKAN RUBRIK YANG TELAH DISIAPKAN</a:t>
            </a:r>
            <a:endParaRPr/>
          </a:p>
          <a:p>
            <a:pPr indent="-357505" lvl="0" marL="35750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PESERTA DIDIK MENGUJI COBA SAMPAI MENDAPATKAN HASIL ANALISIS DAN UJI PENGARUH SENSOR DAN TINDAK LANJUTNYA.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51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667" name="Google Shape;667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Google Shape;669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0" name="Google Shape;670;p51"/>
          <p:cNvSpPr txBox="1"/>
          <p:nvPr>
            <p:ph type="title"/>
          </p:nvPr>
        </p:nvSpPr>
        <p:spPr>
          <a:xfrm>
            <a:off x="742950" y="1250484"/>
            <a:ext cx="9582184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</a:pP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COMMUNICATION/</a:t>
            </a:r>
            <a:r>
              <a:rPr b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EVALUASI PENGALAMAN</a:t>
            </a: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/EVALUATE</a:t>
            </a:r>
            <a:endParaRPr sz="20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71" name="Google Shape;671;p51"/>
          <p:cNvSpPr txBox="1"/>
          <p:nvPr/>
        </p:nvSpPr>
        <p:spPr>
          <a:xfrm>
            <a:off x="857224" y="2190750"/>
            <a:ext cx="8667776" cy="201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7505" lvl="0" marL="35750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PESERTA DIDIK MEMPRESENTASIKAN TUGAS PROYEK DAN MENERIMA FEEDBACK DARI TEMAN DAN GURU</a:t>
            </a:r>
            <a:endParaRPr/>
          </a:p>
          <a:p>
            <a:pPr indent="-357505" lvl="0" marL="35750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MENILAI PRESENTASI LAPORAN TUGAS PROYEK, LAPORAN RANCANGAN TUGAS PROYEK, LAPORAN PRAKTIK ANALISIS DAN UJI PENGARUH SENSOR PADA ENGINE.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6"/>
          <p:cNvGrpSpPr/>
          <p:nvPr/>
        </p:nvGrpSpPr>
        <p:grpSpPr>
          <a:xfrm>
            <a:off x="125269" y="-174066"/>
            <a:ext cx="12159176" cy="7175233"/>
            <a:chOff x="32824" y="-317234"/>
            <a:chExt cx="12159176" cy="7175233"/>
          </a:xfrm>
        </p:grpSpPr>
        <p:pic>
          <p:nvPicPr>
            <p:cNvPr id="126" name="Google Shape;12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28765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824" y="-317234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427" y="36512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666206" y="2547257"/>
            <a:ext cx="10687594" cy="3630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</p:txBody>
      </p:sp>
      <p:sp>
        <p:nvSpPr>
          <p:cNvPr id="130" name="Google Shape;130;p16"/>
          <p:cNvSpPr/>
          <p:nvPr/>
        </p:nvSpPr>
        <p:spPr>
          <a:xfrm>
            <a:off x="4719334" y="3663119"/>
            <a:ext cx="2620928" cy="2063971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</a:t>
            </a:r>
            <a:endParaRPr/>
          </a:p>
        </p:txBody>
      </p:sp>
      <p:sp>
        <p:nvSpPr>
          <p:cNvPr id="131" name="Google Shape;131;p16"/>
          <p:cNvSpPr txBox="1"/>
          <p:nvPr>
            <p:ph type="title"/>
          </p:nvPr>
        </p:nvSpPr>
        <p:spPr>
          <a:xfrm>
            <a:off x="660071" y="1701370"/>
            <a:ext cx="10515600" cy="760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 rot="-1915855">
            <a:off x="6777333" y="3360520"/>
            <a:ext cx="632895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 rot="-8700686">
            <a:off x="4473501" y="3463697"/>
            <a:ext cx="658281" cy="5175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 rot="-3068394">
            <a:off x="6855219" y="5434165"/>
            <a:ext cx="530289" cy="62701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 rot="3015269">
            <a:off x="4685727" y="5450539"/>
            <a:ext cx="574766" cy="62701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376663" y="2444987"/>
            <a:ext cx="4112895" cy="1569660"/>
          </a:xfrm>
          <a:prstGeom prst="rect">
            <a:avLst/>
          </a:prstGeom>
          <a:solidFill>
            <a:srgbClr val="92D05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Sains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Kajian tentang fenomena alam yang melibatkan observasi dan pengukuran</a:t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7398294" y="2184260"/>
            <a:ext cx="4389905" cy="1938992"/>
          </a:xfrm>
          <a:prstGeom prst="rect">
            <a:avLst/>
          </a:prstGeom>
          <a:solidFill>
            <a:srgbClr val="FFC00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Teknologi</a:t>
            </a:r>
            <a:b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Inovasi-inovasi untuk memodifikasi alam agar memenuhi kebutuhan dan keinginan manusia</a:t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109830" y="4833883"/>
            <a:ext cx="4575312" cy="1938992"/>
          </a:xfrm>
          <a:prstGeom prst="rect">
            <a:avLst/>
          </a:prstGeom>
          <a:solidFill>
            <a:srgbClr val="00B0F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Matematika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Ilmu tentang pola-pola dan hubungan-hubungan, dan menyediakan bahasa bagi teknologi, sains, dan enjiniring</a:t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7398294" y="4190908"/>
            <a:ext cx="4677164" cy="2677656"/>
          </a:xfrm>
          <a:prstGeom prst="rect">
            <a:avLst/>
          </a:prstGeom>
          <a:solidFill>
            <a:srgbClr val="F4B08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Enjiniring (engineering) </a:t>
            </a:r>
            <a:b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Pengetahuan dan keterampilan untuk mendesain dan mengkonstruksi mesin, peralatan, sistem, material, dan proses yang bermanfaat bagi manusia secara ekonomis dan ramah lingkungan.</a:t>
            </a:r>
            <a:endParaRPr/>
          </a:p>
        </p:txBody>
      </p:sp>
      <p:pic>
        <p:nvPicPr>
          <p:cNvPr id="140" name="Google Shape;14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5992" y="1611025"/>
            <a:ext cx="9494687" cy="833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oogle Shape;676;p52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677" name="Google Shape;677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8" name="Google Shape;678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9" name="Google Shape;679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0" name="Google Shape;680;p52"/>
          <p:cNvSpPr txBox="1"/>
          <p:nvPr>
            <p:ph type="title"/>
          </p:nvPr>
        </p:nvSpPr>
        <p:spPr>
          <a:xfrm>
            <a:off x="816757" y="1228258"/>
            <a:ext cx="10515600" cy="5010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 Black"/>
              <a:buNone/>
            </a:pPr>
            <a:r>
              <a:rPr b="1" lang="en-US" sz="252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CONTOH PENERAPAN EDP PADA MODEL: PBL, PJBL STEM, PJBL, 5E</a:t>
            </a:r>
            <a:endParaRPr sz="252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1" name="Google Shape;681;p52"/>
          <p:cNvSpPr/>
          <p:nvPr/>
        </p:nvSpPr>
        <p:spPr>
          <a:xfrm>
            <a:off x="2952750" y="2534335"/>
            <a:ext cx="60960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CONTOH FISIKA </a:t>
            </a:r>
            <a:endParaRPr b="1" sz="3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PENERAPAN EDP PADA MODEL  PBL, PJBL STEM</a:t>
            </a:r>
            <a:r>
              <a:rPr b="1"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, PJBL, 5E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53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687" name="Google Shape;687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8" name="Google Shape;688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9" name="Google Shape;689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0" name="Google Shape;690;p53"/>
          <p:cNvSpPr/>
          <p:nvPr/>
        </p:nvSpPr>
        <p:spPr>
          <a:xfrm>
            <a:off x="1264819" y="1434584"/>
            <a:ext cx="65357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TOPIK: PEMANASAN GLOBAL (FISIKA)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53"/>
          <p:cNvSpPr txBox="1"/>
          <p:nvPr/>
        </p:nvSpPr>
        <p:spPr>
          <a:xfrm>
            <a:off x="1333474" y="2338672"/>
            <a:ext cx="8991626" cy="312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87425" lvl="0" marL="98742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3.12.  MENGANALISIS GEJALA PEMANASAN GLOBAL DAN DAMPAKNYA BAGI KEHIDUPAN SERTA LINGKUNGAN 	</a:t>
            </a:r>
            <a:endParaRPr/>
          </a:p>
          <a:p>
            <a:pPr indent="-987425" lvl="0" marL="98742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4.12.  MENGAJUKAN IDE/GAGASAN PENYELESAIAN MASALAH PEMANASAN GLOBAL SEHUBUNGAN DENGAN GEJALA DAN DAMPAKNYA BAGI KEHIDUPAN SERTA LINGKUNGAN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2" name="Google Shape;692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54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698" name="Google Shape;698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1" name="Google Shape;701;p54"/>
          <p:cNvSpPr txBox="1"/>
          <p:nvPr>
            <p:ph type="title"/>
          </p:nvPr>
        </p:nvSpPr>
        <p:spPr>
          <a:xfrm>
            <a:off x="742950" y="1250484"/>
            <a:ext cx="9582184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</a:pP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REREFLECTION</a:t>
            </a:r>
            <a:r>
              <a:rPr b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/MENENTUKAN PERTANYAAN MENDASAR/ </a:t>
            </a: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ENGAGE</a:t>
            </a:r>
            <a:endParaRPr b="1" sz="2000">
              <a:solidFill>
                <a:schemeClr val="accent1"/>
              </a:solidFill>
            </a:endParaRPr>
          </a:p>
        </p:txBody>
      </p:sp>
      <p:sp>
        <p:nvSpPr>
          <p:cNvPr id="702" name="Google Shape;702;p54"/>
          <p:cNvSpPr txBox="1"/>
          <p:nvPr/>
        </p:nvSpPr>
        <p:spPr>
          <a:xfrm>
            <a:off x="1562074" y="2295510"/>
            <a:ext cx="8915426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5125" lvl="0" marL="36512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MEMBAGI SISWA MENJADI BEBERAPA KELOMPOK</a:t>
            </a:r>
            <a:endParaRPr/>
          </a:p>
          <a:p>
            <a:pPr indent="-365125" lvl="0" marL="36512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MEMBERIKAN PERMASALAHAN: MENGAPA BUMI KITA SEMAKIN PANAS? BAGAIMANA CARA MENGURANGI FENOMENA TERSEBUT?</a:t>
            </a:r>
            <a:endParaRPr/>
          </a:p>
          <a:p>
            <a:pPr indent="-365125" lvl="0" marL="36512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MENYAMPAIKAN TUGAS PROYEK YANG AKAN DIBUAT SISWA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55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708" name="Google Shape;708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9" name="Google Shape;709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0" name="Google Shape;710;p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1" name="Google Shape;711;p55"/>
          <p:cNvSpPr txBox="1"/>
          <p:nvPr>
            <p:ph type="title"/>
          </p:nvPr>
        </p:nvSpPr>
        <p:spPr>
          <a:xfrm>
            <a:off x="742950" y="1250484"/>
            <a:ext cx="9582184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</a:pP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RESEARCH/</a:t>
            </a:r>
            <a:r>
              <a:rPr b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MENDESAIN PERENCANAAN PROJEK</a:t>
            </a: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/EXPLORE</a:t>
            </a:r>
            <a:endParaRPr sz="20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12" name="Google Shape;712;p55"/>
          <p:cNvSpPr txBox="1"/>
          <p:nvPr/>
        </p:nvSpPr>
        <p:spPr>
          <a:xfrm>
            <a:off x="842936" y="1832022"/>
            <a:ext cx="9348814" cy="357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5125" lvl="0" marL="36512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MEMBERIKAN KESEMPATAN KEPADA SISWA DALAM MENCARI SUMBER-SUMBER INFORMASI YANG RELEVAN</a:t>
            </a:r>
            <a:endParaRPr/>
          </a:p>
          <a:p>
            <a:pPr indent="-365125" lvl="0" marL="36512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MENGIRING SISWA MENEMUKAN PEMECAHAN MASALAH TERHADAP PENCEMARAN UDARA MAUPUN EFEK RUMAH KACA</a:t>
            </a:r>
            <a:endParaRPr/>
          </a:p>
          <a:p>
            <a:pPr indent="-365125" lvl="0" marL="36512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MEMBERIKAN </a:t>
            </a:r>
            <a:r>
              <a:rPr i="1"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SELF </a:t>
            </a: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DAN </a:t>
            </a:r>
            <a:r>
              <a:rPr i="1"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PEER ASSESSMENT </a:t>
            </a: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UNTUK MELIHAT KEAKTIFAN MASING-MASING SISWA DALAM KELOMPOK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56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718" name="Google Shape;718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9" name="Google Shape;719;p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5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1" name="Google Shape;721;p56"/>
          <p:cNvSpPr txBox="1"/>
          <p:nvPr>
            <p:ph type="title"/>
          </p:nvPr>
        </p:nvSpPr>
        <p:spPr>
          <a:xfrm>
            <a:off x="742950" y="1136184"/>
            <a:ext cx="9582184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</a:pP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DISCOVERY/ </a:t>
            </a:r>
            <a:r>
              <a:rPr b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MENDESAIN PERENCANAAN PROJEK/</a:t>
            </a: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EXPLAIN</a:t>
            </a:r>
            <a:endParaRPr sz="20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2" name="Google Shape;722;p56"/>
          <p:cNvSpPr txBox="1"/>
          <p:nvPr/>
        </p:nvSpPr>
        <p:spPr>
          <a:xfrm>
            <a:off x="461934" y="1666860"/>
            <a:ext cx="10625166" cy="4785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4381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MEMBERIKAN KESEMPATAN KEPADA SISWA UNTUK MENDISKUSIKAN TUGAS PROYEK YANG AKAN DIBUAT</a:t>
            </a:r>
            <a:endParaRPr/>
          </a:p>
          <a:p>
            <a:pPr indent="-438150" lvl="0" marL="438150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MEMBERIKAN PILIHAN ALAT DAN BAHAN YANG AKAN DIGUNAKAN DALAM PEMBUATAN PROYEK</a:t>
            </a:r>
            <a:endParaRPr/>
          </a:p>
          <a:p>
            <a:pPr indent="-438150" lvl="0" marL="438150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MEMINTA SISWA UNTUK MENULISKAN SEMUA RENCANA/IDE DARI SETIAP ANGGOTA YANG MUNCUL</a:t>
            </a:r>
            <a:endParaRPr/>
          </a:p>
          <a:p>
            <a:pPr indent="-438150" lvl="0" marL="438150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MEMINTA SISWA DALAM KELOMPOK MENENTUKAN IDE TERBAIK</a:t>
            </a:r>
            <a:endParaRPr/>
          </a:p>
          <a:p>
            <a:pPr indent="-438150" lvl="0" marL="438150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DAN SISWA SECARA KOLABORATIF MENYUSUN JADWAL UNTUK MENYELESAIKAN PROYEK, DAN MENENTUKAN WAKTU AKHIR PENYELESAIAN PROYEK</a:t>
            </a:r>
            <a:endParaRPr/>
          </a:p>
          <a:p>
            <a:pPr indent="-438150" lvl="0" marL="438150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JADWAL YANG TELAH DISEPAKATI HARUS DISETUJUI BERSAMA AGAR GURU DAPAT MELAKUKAN </a:t>
            </a:r>
            <a:r>
              <a:rPr i="1"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MONITORING </a:t>
            </a: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KEMAJUAN BELAJAR DAN PENGERJAAN PROYEK DI LUAR KELAS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57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728" name="Google Shape;728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5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1" name="Google Shape;731;p57"/>
          <p:cNvSpPr txBox="1"/>
          <p:nvPr>
            <p:ph type="title"/>
          </p:nvPr>
        </p:nvSpPr>
        <p:spPr>
          <a:xfrm>
            <a:off x="742950" y="1250484"/>
            <a:ext cx="9582184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</a:pP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APPLICATION/</a:t>
            </a:r>
            <a:r>
              <a:rPr b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MONITORING, MENGUJI HASIL/</a:t>
            </a: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 ELABORATE</a:t>
            </a:r>
            <a:endParaRPr sz="20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32" name="Google Shape;732;p57"/>
          <p:cNvSpPr txBox="1"/>
          <p:nvPr/>
        </p:nvSpPr>
        <p:spPr>
          <a:xfrm>
            <a:off x="700060" y="1895460"/>
            <a:ext cx="10425140" cy="4170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955" lvl="0" marL="274955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MEMINTA SISWA MENGERJAKAN TUGAS PROYEK BERSAMA TEMAN SEKELOMPOKNYA BERDASARKAN RANCANGAN YANG DIBUAT</a:t>
            </a:r>
            <a:endParaRPr/>
          </a:p>
          <a:p>
            <a:pPr indent="-274955" lvl="0" marL="27495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MEMINTA UNTUK MENDOKUMENTASIKAN PROSES PEMBUATAN PRODUK SECARA DETAIL</a:t>
            </a:r>
            <a:endParaRPr/>
          </a:p>
          <a:p>
            <a:pPr indent="-274955" lvl="0" marL="27495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MEMBIMBING DAN MEMBERIKAN BANTUAN KEPADA KELOMPOK YANG MEMBUTUHKAN BANTUAN</a:t>
            </a:r>
            <a:endParaRPr/>
          </a:p>
          <a:p>
            <a:pPr indent="-274955" lvl="0" marL="27495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MEMBERIKAN PEER ASSESSMENT UNTUK MELIHAT KEAKTIFAN MASING-MASING PESERTA DIDIK</a:t>
            </a:r>
            <a:endParaRPr/>
          </a:p>
          <a:p>
            <a:pPr indent="-274955" lvl="0" marL="27495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MEMINTA SETIAP KELOMPOK UNTUK MELAKUKAN UJI COBA PRODUK YANG TELAH DIBUAT</a:t>
            </a:r>
            <a:endParaRPr/>
          </a:p>
          <a:p>
            <a:pPr indent="-274955" lvl="0" marL="274955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MEMINTA PESERTA DIDIK UNTUK MENGISI LAPORAN HASIL PEMBUATAN PROYEK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58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738" name="Google Shape;738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p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p5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1" name="Google Shape;741;p58"/>
          <p:cNvSpPr txBox="1"/>
          <p:nvPr>
            <p:ph type="title"/>
          </p:nvPr>
        </p:nvSpPr>
        <p:spPr>
          <a:xfrm>
            <a:off x="742950" y="1250484"/>
            <a:ext cx="9582184" cy="539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</a:pP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COMMUNICATION/</a:t>
            </a:r>
            <a:r>
              <a:rPr b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EVALUASI PENGALAMAN</a:t>
            </a:r>
            <a:r>
              <a:rPr b="1" i="1" lang="en-US" sz="2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/EVALUATE</a:t>
            </a:r>
            <a:endParaRPr sz="20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42" name="Google Shape;742;p58"/>
          <p:cNvSpPr txBox="1"/>
          <p:nvPr/>
        </p:nvSpPr>
        <p:spPr>
          <a:xfrm>
            <a:off x="971524" y="2028810"/>
            <a:ext cx="9029726" cy="247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4381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MENYAMPAIKAN ATURAN PRESENTASI</a:t>
            </a:r>
            <a:endParaRPr/>
          </a:p>
          <a:p>
            <a:pPr indent="-438150" lvl="0" marL="438150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MEMONITOR JALANNYA PRESENTASI KELOMPOK</a:t>
            </a:r>
            <a:endParaRPr/>
          </a:p>
          <a:p>
            <a:pPr indent="-438150" lvl="0" marL="438150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MEMINTA SETIAP KELOMPOK UNTUK MEMPRESENTASIKAN HASIL PROYEK YANG TELAH DIUJI COBA</a:t>
            </a:r>
            <a:endParaRPr/>
          </a:p>
          <a:p>
            <a:pPr indent="-438150" lvl="0" marL="438150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GURU MEMBERIKAN KESEMPATAN BERTANYA PADA KELOMPOK LAIN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9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748" name="Google Shape;748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9" name="Google Shape;749;p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0" name="Google Shape;750;p5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427" y="36512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1" name="Google Shape;751;p59"/>
          <p:cNvSpPr/>
          <p:nvPr/>
        </p:nvSpPr>
        <p:spPr>
          <a:xfrm>
            <a:off x="3241675" y="2829560"/>
            <a:ext cx="5708650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53575C"/>
                </a:solidFill>
                <a:latin typeface="Calibri"/>
                <a:ea typeface="Calibri"/>
                <a:cs typeface="Calibri"/>
                <a:sym typeface="Calibri"/>
              </a:rPr>
              <a:t>TERIMA KASIH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7"/>
          <p:cNvGrpSpPr/>
          <p:nvPr/>
        </p:nvGrpSpPr>
        <p:grpSpPr>
          <a:xfrm>
            <a:off x="0" y="0"/>
            <a:ext cx="12192000" cy="7175233"/>
            <a:chOff x="0" y="-317233"/>
            <a:chExt cx="12192000" cy="7175233"/>
          </a:xfrm>
        </p:grpSpPr>
        <p:pic>
          <p:nvPicPr>
            <p:cNvPr id="146" name="Google Shape;146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427" y="36512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0" name="Google Shape;150;p17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3384" y="2857026"/>
            <a:ext cx="9672527" cy="347386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4037610" y="1947553"/>
            <a:ext cx="30282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1087656" y="1937892"/>
            <a:ext cx="10112991" cy="864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Mengapa STEM itu penting?</a:t>
            </a:r>
            <a:endParaRPr b="1" sz="4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8"/>
          <p:cNvGrpSpPr/>
          <p:nvPr/>
        </p:nvGrpSpPr>
        <p:grpSpPr>
          <a:xfrm>
            <a:off x="110845" y="-269201"/>
            <a:ext cx="12214193" cy="7175233"/>
            <a:chOff x="-22193" y="-317233"/>
            <a:chExt cx="12214193" cy="7175233"/>
          </a:xfrm>
        </p:grpSpPr>
        <p:pic>
          <p:nvPicPr>
            <p:cNvPr id="158" name="Google Shape;158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22193" y="-1905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18"/>
          <p:cNvSpPr txBox="1"/>
          <p:nvPr>
            <p:ph type="title"/>
          </p:nvPr>
        </p:nvSpPr>
        <p:spPr>
          <a:xfrm>
            <a:off x="2494911" y="1225096"/>
            <a:ext cx="6584957" cy="904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/>
              <a:t>PENDIDIKAN STEM MENGAITKAN PROSES </a:t>
            </a:r>
            <a:br>
              <a:rPr b="1" lang="en-US" sz="2800"/>
            </a:br>
            <a:r>
              <a:rPr b="1" lang="en-US" sz="2800"/>
              <a:t>SAINS DAN DESAIN PROSES ENGINEERING</a:t>
            </a:r>
            <a:endParaRPr/>
          </a:p>
        </p:txBody>
      </p:sp>
      <p:pic>
        <p:nvPicPr>
          <p:cNvPr id="162" name="Google Shape;162;p18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8381" y="2529566"/>
            <a:ext cx="3662034" cy="40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21063" y="2652167"/>
            <a:ext cx="421576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/>
          <p:nvPr/>
        </p:nvSpPr>
        <p:spPr>
          <a:xfrm>
            <a:off x="4934585" y="4047490"/>
            <a:ext cx="1954530" cy="96647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1279162" y="2129427"/>
            <a:ext cx="32918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Process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7939604" y="2129419"/>
            <a:ext cx="33626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Process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9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172" name="Google Shape;172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427" y="36512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19"/>
          <p:cNvSpPr txBox="1"/>
          <p:nvPr>
            <p:ph type="title"/>
          </p:nvPr>
        </p:nvSpPr>
        <p:spPr>
          <a:xfrm>
            <a:off x="261256" y="1499235"/>
            <a:ext cx="11834949" cy="79982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DIMENSI FRAMEWORK K12 SCIENCE EDUCATION </a:t>
            </a:r>
            <a:endParaRPr/>
          </a:p>
        </p:txBody>
      </p:sp>
      <p:pic>
        <p:nvPicPr>
          <p:cNvPr id="176" name="Google Shape;176;p19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8468" y="2481937"/>
            <a:ext cx="7963622" cy="10092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5405" y="3736292"/>
            <a:ext cx="7937500" cy="10064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8468" y="4956524"/>
            <a:ext cx="7937500" cy="1006475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0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184" name="Google Shape;184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427" y="365125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20"/>
          <p:cNvSpPr txBox="1"/>
          <p:nvPr>
            <p:ph type="title"/>
          </p:nvPr>
        </p:nvSpPr>
        <p:spPr>
          <a:xfrm>
            <a:off x="772886" y="1682115"/>
            <a:ext cx="10515600" cy="616948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b="1" lang="en-US" sz="3959"/>
            </a:br>
            <a:r>
              <a:rPr b="1" lang="en-US" sz="3959"/>
              <a:t>Scientific and Engineering Design Practices</a:t>
            </a:r>
            <a:br>
              <a:rPr b="1" lang="en-US" sz="3959"/>
            </a:br>
            <a:endParaRPr b="1" sz="3959"/>
          </a:p>
        </p:txBody>
      </p:sp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838200" y="2825115"/>
            <a:ext cx="10515600" cy="3352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/>
              <a:t>Scientific Practices menggambarkan tingkah laku ilmuwan ketika mereka melakukan investigasi dan membuat model serta teori tentang alam.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/>
              <a:t>Sedangkan, engineering practices merupakan kunci bagi enjiner untuk membuat model dan sistem.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1"/>
          <p:cNvGrpSpPr/>
          <p:nvPr/>
        </p:nvGrpSpPr>
        <p:grpSpPr>
          <a:xfrm>
            <a:off x="0" y="-317233"/>
            <a:ext cx="12192000" cy="7175233"/>
            <a:chOff x="0" y="-317233"/>
            <a:chExt cx="12192000" cy="7175233"/>
          </a:xfrm>
        </p:grpSpPr>
        <p:pic>
          <p:nvPicPr>
            <p:cNvPr id="194" name="Google Shape;194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2676" y="0"/>
              <a:ext cx="8709324" cy="615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317233"/>
              <a:ext cx="10145931" cy="717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2742" y="0"/>
              <a:ext cx="8893550" cy="14787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" name="Google Shape;197;p21"/>
          <p:cNvGrpSpPr/>
          <p:nvPr/>
        </p:nvGrpSpPr>
        <p:grpSpPr>
          <a:xfrm>
            <a:off x="2861915" y="1350946"/>
            <a:ext cx="8745457" cy="5062576"/>
            <a:chOff x="1577983" y="0"/>
            <a:chExt cx="8745457" cy="5062576"/>
          </a:xfrm>
        </p:grpSpPr>
        <p:sp>
          <p:nvSpPr>
            <p:cNvPr id="198" name="Google Shape;198;p21"/>
            <p:cNvSpPr/>
            <p:nvPr/>
          </p:nvSpPr>
          <p:spPr>
            <a:xfrm rot="10800000">
              <a:off x="1921409" y="0"/>
              <a:ext cx="8402031" cy="501357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1"/>
            <p:cNvSpPr txBox="1"/>
            <p:nvPr/>
          </p:nvSpPr>
          <p:spPr>
            <a:xfrm>
              <a:off x="2046748" y="0"/>
              <a:ext cx="8276692" cy="501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21075" spcFirstLastPara="1" rIns="15645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Membuat pertanyaan (sains) dan menemukan masalah (enginering)  </a:t>
              </a:r>
              <a:endParaRPr b="1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1577983" y="0"/>
              <a:ext cx="501357" cy="501357"/>
            </a:xfrm>
            <a:prstGeom prst="ellipse">
              <a:avLst/>
            </a:prstGeom>
            <a:solidFill>
              <a:srgbClr val="CFDEEF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 rot="10800000">
              <a:off x="1855851" y="709715"/>
              <a:ext cx="7446421" cy="501357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1"/>
            <p:cNvSpPr txBox="1"/>
            <p:nvPr/>
          </p:nvSpPr>
          <p:spPr>
            <a:xfrm>
              <a:off x="1981190" y="709715"/>
              <a:ext cx="7321082" cy="501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21075" spcFirstLastPara="1" rIns="15645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Mengembangkan dan menggunakan model </a:t>
              </a:r>
              <a:endParaRPr b="1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1656916" y="764307"/>
              <a:ext cx="501357" cy="501357"/>
            </a:xfrm>
            <a:prstGeom prst="ellipse">
              <a:avLst/>
            </a:prstGeom>
            <a:solidFill>
              <a:srgbClr val="CFDEEF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1"/>
            <p:cNvSpPr/>
            <p:nvPr/>
          </p:nvSpPr>
          <p:spPr>
            <a:xfrm rot="10800000">
              <a:off x="1926707" y="1306138"/>
              <a:ext cx="7151699" cy="501357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1"/>
            <p:cNvSpPr txBox="1"/>
            <p:nvPr/>
          </p:nvSpPr>
          <p:spPr>
            <a:xfrm>
              <a:off x="2052046" y="1306138"/>
              <a:ext cx="7026360" cy="501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21075" spcFirstLastPara="1" rIns="15645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Merencanakan dan melakukan investigasi</a:t>
              </a:r>
              <a:endParaRPr b="1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1676028" y="1306138"/>
              <a:ext cx="501357" cy="501357"/>
            </a:xfrm>
            <a:prstGeom prst="ellipse">
              <a:avLst/>
            </a:prstGeom>
            <a:solidFill>
              <a:srgbClr val="CFDEEF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 rot="10800000">
              <a:off x="1926707" y="1957154"/>
              <a:ext cx="7151699" cy="501357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 txBox="1"/>
            <p:nvPr/>
          </p:nvSpPr>
          <p:spPr>
            <a:xfrm>
              <a:off x="2052046" y="1957154"/>
              <a:ext cx="7026360" cy="501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21075" spcFirstLastPara="1" rIns="15645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Analisis dan Interpretasi data</a:t>
              </a:r>
              <a:endParaRPr b="1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1676028" y="1957154"/>
              <a:ext cx="501357" cy="501357"/>
            </a:xfrm>
            <a:prstGeom prst="ellipse">
              <a:avLst/>
            </a:prstGeom>
            <a:solidFill>
              <a:srgbClr val="CFDEEF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 rot="10800000">
              <a:off x="1994934" y="2608170"/>
              <a:ext cx="7151699" cy="501357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 txBox="1"/>
            <p:nvPr/>
          </p:nvSpPr>
          <p:spPr>
            <a:xfrm>
              <a:off x="2120273" y="2608170"/>
              <a:ext cx="7026360" cy="501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21075" spcFirstLastPara="1" rIns="15645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Menggunakan pola berpikir matematis dan komputasi</a:t>
              </a:r>
              <a:endParaRPr b="1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676028" y="2608170"/>
              <a:ext cx="501357" cy="501357"/>
            </a:xfrm>
            <a:prstGeom prst="ellipse">
              <a:avLst/>
            </a:prstGeom>
            <a:solidFill>
              <a:srgbClr val="CFDEEF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 rot="10800000">
              <a:off x="1926707" y="3259187"/>
              <a:ext cx="7151699" cy="501357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1"/>
            <p:cNvSpPr txBox="1"/>
            <p:nvPr/>
          </p:nvSpPr>
          <p:spPr>
            <a:xfrm>
              <a:off x="2052046" y="3259187"/>
              <a:ext cx="7026360" cy="501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21075" spcFirstLastPara="1" rIns="15645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Membangun eksplanasi (sains) dan mendesain solusi </a:t>
              </a:r>
              <a:r>
                <a:rPr b="1" i="1" lang="en-US" sz="22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(enginering)</a:t>
              </a:r>
              <a:endParaRPr b="1" i="1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1676028" y="3259187"/>
              <a:ext cx="501357" cy="501357"/>
            </a:xfrm>
            <a:prstGeom prst="ellipse">
              <a:avLst/>
            </a:prstGeom>
            <a:solidFill>
              <a:srgbClr val="CFDEEF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 rot="10800000">
              <a:off x="1926707" y="3910203"/>
              <a:ext cx="7151699" cy="501357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1"/>
            <p:cNvSpPr txBox="1"/>
            <p:nvPr/>
          </p:nvSpPr>
          <p:spPr>
            <a:xfrm>
              <a:off x="2052046" y="3910203"/>
              <a:ext cx="7026360" cy="501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21075" spcFirstLastPara="1" rIns="15645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Terlibat dalam argumen berdasarkan bukti </a:t>
              </a:r>
              <a:endParaRPr b="1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1676028" y="3910203"/>
              <a:ext cx="501357" cy="501357"/>
            </a:xfrm>
            <a:prstGeom prst="ellipse">
              <a:avLst/>
            </a:prstGeom>
            <a:solidFill>
              <a:srgbClr val="CFDEEF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 rot="10800000">
              <a:off x="1926707" y="4561219"/>
              <a:ext cx="7151699" cy="501357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1"/>
            <p:cNvSpPr txBox="1"/>
            <p:nvPr/>
          </p:nvSpPr>
          <p:spPr>
            <a:xfrm>
              <a:off x="2052046" y="4561219"/>
              <a:ext cx="7026360" cy="501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21075" spcFirstLastPara="1" rIns="15645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Mendapatkan, mengevaluasi dan mengkominkasikan informasi </a:t>
              </a:r>
              <a:endParaRPr b="1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1676028" y="4561219"/>
              <a:ext cx="501357" cy="501357"/>
            </a:xfrm>
            <a:prstGeom prst="ellipse">
              <a:avLst/>
            </a:prstGeom>
            <a:solidFill>
              <a:srgbClr val="CFDEEF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" name="Google Shape;222;p21"/>
          <p:cNvSpPr txBox="1"/>
          <p:nvPr/>
        </p:nvSpPr>
        <p:spPr>
          <a:xfrm>
            <a:off x="0" y="1350010"/>
            <a:ext cx="2853690" cy="4351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n-US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SCIENTIFIC &amp; ENGINERING PRACTICE</a:t>
            </a:r>
            <a:r>
              <a:rPr lang="en-US" sz="31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b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-US" sz="21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Next Generation Science Standard </a:t>
            </a:r>
            <a:r>
              <a:rPr lang="en-US" sz="21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Framework                                                                         K12 Science Education  STEM  Education</a:t>
            </a:r>
            <a:endParaRPr sz="210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